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Lst>
  <p:sldSz cx="18288000" cy="10287000"/>
  <p:notesSz cx="6858000" cy="9144000"/>
  <p:embeddedFontLst>
    <p:embeddedFont>
      <p:font typeface="Montserrat Classic Bold" charset="1" panose="00000800000000000000"/>
      <p:regular r:id="rId33"/>
    </p:embeddedFont>
    <p:embeddedFont>
      <p:font typeface="Montserrat Classic" charset="1" panose="00000500000000000000"/>
      <p:regular r:id="rId34"/>
    </p:embeddedFont>
    <p:embeddedFont>
      <p:font typeface="Oswald Bold" charset="1" panose="00000800000000000000"/>
      <p:regular r:id="rId35"/>
    </p:embeddedFont>
    <p:embeddedFont>
      <p:font typeface="Canva Sans" charset="1" panose="020B0503030501040103"/>
      <p:regular r:id="rId36"/>
    </p:embeddedFont>
    <p:embeddedFont>
      <p:font typeface="Open Sans Bold" charset="1" panose="020B0806030504020204"/>
      <p:regular r:id="rId37"/>
    </p:embeddedFont>
    <p:embeddedFont>
      <p:font typeface="Open Sans" charset="1" panose="020B0606030504020204"/>
      <p:regular r:id="rId38"/>
    </p:embeddedFont>
    <p:embeddedFont>
      <p:font typeface="Canva Sans Bold" charset="1" panose="020B0803030501040103"/>
      <p:regular r:id="rId3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jpeg" Type="http://schemas.openxmlformats.org/officeDocument/2006/relationships/image"/><Relationship Id="rId3" Target="../media/image27.jpe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jpeg" Type="http://schemas.openxmlformats.org/officeDocument/2006/relationships/image"/><Relationship Id="rId3" Target="../media/image29.jpe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0.jpeg" Type="http://schemas.openxmlformats.org/officeDocument/2006/relationships/image"/><Relationship Id="rId3" Target="../media/image31.jpeg" Type="http://schemas.openxmlformats.org/officeDocument/2006/relationships/image"/><Relationship Id="rId4" Target="../media/image32.jpe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3.jpeg" Type="http://schemas.openxmlformats.org/officeDocument/2006/relationships/image"/><Relationship Id="rId3" Target="../media/image34.jpe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5.jpeg" Type="http://schemas.openxmlformats.org/officeDocument/2006/relationships/image"/><Relationship Id="rId3" Target="../media/image36.jpeg" Type="http://schemas.openxmlformats.org/officeDocument/2006/relationships/image"/><Relationship Id="rId4" Target="../media/image37.jpe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8.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9.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0.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1.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2.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3.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4.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5.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6.png" Type="http://schemas.openxmlformats.org/officeDocument/2006/relationships/image"/><Relationship Id="rId3" Target="../media/image47.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8.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12.png" Type="http://schemas.openxmlformats.org/officeDocument/2006/relationships/image"/><Relationship Id="rId5" Target="../media/image13.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png" Type="http://schemas.openxmlformats.org/officeDocument/2006/relationships/image"/><Relationship Id="rId4" Target="../media/image16.jpeg" Type="http://schemas.openxmlformats.org/officeDocument/2006/relationships/image"/><Relationship Id="rId5" Target="../media/image17.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jpeg" Type="http://schemas.openxmlformats.org/officeDocument/2006/relationships/image"/><Relationship Id="rId3" Target="../media/image19.jpeg" Type="http://schemas.openxmlformats.org/officeDocument/2006/relationships/image"/><Relationship Id="rId4" Target="../media/image20.jpe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jpeg" Type="http://schemas.openxmlformats.org/officeDocument/2006/relationships/image"/><Relationship Id="rId3" Target="../media/image22.jpeg" Type="http://schemas.openxmlformats.org/officeDocument/2006/relationships/image"/><Relationship Id="rId4" Target="../media/image23.jpe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jpeg" Type="http://schemas.openxmlformats.org/officeDocument/2006/relationships/image"/><Relationship Id="rId3" Target="../media/image25.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descr="Thin Line Abstract  Shape Illustration"/>
          <p:cNvSpPr/>
          <p:nvPr/>
        </p:nvSpPr>
        <p:spPr>
          <a:xfrm flipH="false" flipV="false" rot="0">
            <a:off x="-3258071" y="-4629150"/>
            <a:ext cx="9022634" cy="9258300"/>
          </a:xfrm>
          <a:custGeom>
            <a:avLst/>
            <a:gdLst/>
            <a:ahLst/>
            <a:cxnLst/>
            <a:rect r="r" b="b" t="t" l="l"/>
            <a:pathLst>
              <a:path h="9258300" w="9022634">
                <a:moveTo>
                  <a:pt x="0" y="0"/>
                </a:moveTo>
                <a:lnTo>
                  <a:pt x="9022634" y="0"/>
                </a:lnTo>
                <a:lnTo>
                  <a:pt x="9022634" y="9258300"/>
                </a:lnTo>
                <a:lnTo>
                  <a:pt x="0" y="92583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3396193" y="3378001"/>
            <a:ext cx="12741423" cy="3530999"/>
            <a:chOff x="0" y="0"/>
            <a:chExt cx="16988563" cy="4707999"/>
          </a:xfrm>
        </p:grpSpPr>
        <p:sp>
          <p:nvSpPr>
            <p:cNvPr name="TextBox 5" id="5"/>
            <p:cNvSpPr txBox="true"/>
            <p:nvPr/>
          </p:nvSpPr>
          <p:spPr>
            <a:xfrm rot="0">
              <a:off x="0" y="2104076"/>
              <a:ext cx="16988563" cy="2603923"/>
            </a:xfrm>
            <a:prstGeom prst="rect">
              <a:avLst/>
            </a:prstGeom>
          </p:spPr>
          <p:txBody>
            <a:bodyPr anchor="t" rtlCol="false" tIns="0" lIns="0" bIns="0" rIns="0">
              <a:spAutoFit/>
            </a:bodyPr>
            <a:lstStyle/>
            <a:p>
              <a:pPr algn="l">
                <a:lnSpc>
                  <a:spcPts val="3920"/>
                </a:lnSpc>
              </a:pPr>
              <a:r>
                <a:rPr lang="en-US" b="true" sz="2800" spc="274">
                  <a:solidFill>
                    <a:srgbClr val="231F20"/>
                  </a:solidFill>
                  <a:latin typeface="Montserrat Classic Bold"/>
                  <a:ea typeface="Montserrat Classic Bold"/>
                  <a:cs typeface="Montserrat Classic Bold"/>
                  <a:sym typeface="Montserrat Classic Bold"/>
                </a:rPr>
                <a:t>                                               DONE BY    </a:t>
              </a:r>
            </a:p>
            <a:p>
              <a:pPr algn="ctr">
                <a:lnSpc>
                  <a:spcPts val="3920"/>
                </a:lnSpc>
              </a:pPr>
              <a:r>
                <a:rPr lang="en-US" sz="2800" spc="274">
                  <a:solidFill>
                    <a:srgbClr val="231F20"/>
                  </a:solidFill>
                  <a:latin typeface="Montserrat Classic"/>
                  <a:ea typeface="Montserrat Classic"/>
                  <a:cs typeface="Montserrat Classic"/>
                  <a:sym typeface="Montserrat Classic"/>
                </a:rPr>
                <a:t>ROHIT JUPALLE AP21110011423</a:t>
              </a:r>
            </a:p>
            <a:p>
              <a:pPr algn="ctr">
                <a:lnSpc>
                  <a:spcPts val="3920"/>
                </a:lnSpc>
              </a:pPr>
              <a:r>
                <a:rPr lang="en-US" sz="2800" spc="274">
                  <a:solidFill>
                    <a:srgbClr val="231F20"/>
                  </a:solidFill>
                  <a:latin typeface="Montserrat Classic"/>
                  <a:ea typeface="Montserrat Classic"/>
                  <a:cs typeface="Montserrat Classic"/>
                  <a:sym typeface="Montserrat Classic"/>
                </a:rPr>
                <a:t>LAKSHMIPATHI AP21110011457</a:t>
              </a:r>
            </a:p>
            <a:p>
              <a:pPr algn="ctr" marL="0" indent="0" lvl="0">
                <a:lnSpc>
                  <a:spcPts val="3920"/>
                </a:lnSpc>
                <a:spcBef>
                  <a:spcPct val="0"/>
                </a:spcBef>
              </a:pPr>
              <a:r>
                <a:rPr lang="en-US" sz="2800" spc="274">
                  <a:solidFill>
                    <a:srgbClr val="231F20"/>
                  </a:solidFill>
                  <a:latin typeface="Montserrat Classic"/>
                  <a:ea typeface="Montserrat Classic"/>
                  <a:cs typeface="Montserrat Classic"/>
                  <a:sym typeface="Montserrat Classic"/>
                </a:rPr>
                <a:t>Y.TONY BABU    AP21110011488</a:t>
              </a:r>
            </a:p>
          </p:txBody>
        </p:sp>
        <p:sp>
          <p:nvSpPr>
            <p:cNvPr name="TextBox 6" id="6"/>
            <p:cNvSpPr txBox="true"/>
            <p:nvPr/>
          </p:nvSpPr>
          <p:spPr>
            <a:xfrm rot="0">
              <a:off x="0" y="123825"/>
              <a:ext cx="16988563" cy="1141537"/>
            </a:xfrm>
            <a:prstGeom prst="rect">
              <a:avLst/>
            </a:prstGeom>
          </p:spPr>
          <p:txBody>
            <a:bodyPr anchor="t" rtlCol="false" tIns="0" lIns="0" bIns="0" rIns="0">
              <a:spAutoFit/>
            </a:bodyPr>
            <a:lstStyle/>
            <a:p>
              <a:pPr algn="l" marL="0" indent="0" lvl="0">
                <a:lnSpc>
                  <a:spcPts val="6238"/>
                </a:lnSpc>
              </a:pPr>
              <a:r>
                <a:rPr lang="en-US" b="true" sz="6238" spc="611">
                  <a:solidFill>
                    <a:srgbClr val="231F20"/>
                  </a:solidFill>
                  <a:latin typeface="Oswald Bold"/>
                  <a:ea typeface="Oswald Bold"/>
                  <a:cs typeface="Oswald Bold"/>
                  <a:sym typeface="Oswald Bold"/>
                </a:rPr>
                <a:t>GLOBAL SUICIDE RATE ANALYSIS</a:t>
              </a:r>
            </a:p>
          </p:txBody>
        </p:sp>
      </p:grpSp>
      <p:sp>
        <p:nvSpPr>
          <p:cNvPr name="Freeform 7" id="7"/>
          <p:cNvSpPr/>
          <p:nvPr/>
        </p:nvSpPr>
        <p:spPr>
          <a:xfrm flipH="false" flipV="false" rot="0">
            <a:off x="1266626" y="3777249"/>
            <a:ext cx="1367991" cy="2732501"/>
          </a:xfrm>
          <a:custGeom>
            <a:avLst/>
            <a:gdLst/>
            <a:ahLst/>
            <a:cxnLst/>
            <a:rect r="r" b="b" t="t" l="l"/>
            <a:pathLst>
              <a:path h="2732501" w="1367991">
                <a:moveTo>
                  <a:pt x="0" y="0"/>
                </a:moveTo>
                <a:lnTo>
                  <a:pt x="1367991" y="0"/>
                </a:lnTo>
                <a:lnTo>
                  <a:pt x="1367991" y="2732502"/>
                </a:lnTo>
                <a:lnTo>
                  <a:pt x="0" y="273250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16662367" y="8644732"/>
            <a:ext cx="596933" cy="613568"/>
          </a:xfrm>
          <a:custGeom>
            <a:avLst/>
            <a:gdLst/>
            <a:ahLst/>
            <a:cxnLst/>
            <a:rect r="r" b="b" t="t" l="l"/>
            <a:pathLst>
              <a:path h="613568" w="596933">
                <a:moveTo>
                  <a:pt x="0" y="0"/>
                </a:moveTo>
                <a:lnTo>
                  <a:pt x="596933" y="0"/>
                </a:lnTo>
                <a:lnTo>
                  <a:pt x="596933" y="613568"/>
                </a:lnTo>
                <a:lnTo>
                  <a:pt x="0" y="61356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sp>
        <p:nvSpPr>
          <p:cNvPr name="Freeform 2" id="2"/>
          <p:cNvSpPr/>
          <p:nvPr/>
        </p:nvSpPr>
        <p:spPr>
          <a:xfrm flipH="false" flipV="false" rot="0">
            <a:off x="47193" y="2277497"/>
            <a:ext cx="17838184" cy="869611"/>
          </a:xfrm>
          <a:custGeom>
            <a:avLst/>
            <a:gdLst/>
            <a:ahLst/>
            <a:cxnLst/>
            <a:rect r="r" b="b" t="t" l="l"/>
            <a:pathLst>
              <a:path h="869611" w="17838184">
                <a:moveTo>
                  <a:pt x="0" y="0"/>
                </a:moveTo>
                <a:lnTo>
                  <a:pt x="17838184" y="0"/>
                </a:lnTo>
                <a:lnTo>
                  <a:pt x="17838184" y="869611"/>
                </a:lnTo>
                <a:lnTo>
                  <a:pt x="0" y="869611"/>
                </a:lnTo>
                <a:lnTo>
                  <a:pt x="0" y="0"/>
                </a:lnTo>
                <a:close/>
              </a:path>
            </a:pathLst>
          </a:custGeom>
          <a:blipFill>
            <a:blip r:embed="rId2"/>
            <a:stretch>
              <a:fillRect l="0" t="0" r="0" b="0"/>
            </a:stretch>
          </a:blipFill>
        </p:spPr>
      </p:sp>
      <p:sp>
        <p:nvSpPr>
          <p:cNvPr name="Freeform 3" id="3"/>
          <p:cNvSpPr/>
          <p:nvPr/>
        </p:nvSpPr>
        <p:spPr>
          <a:xfrm flipH="false" flipV="false" rot="0">
            <a:off x="1405590" y="3556683"/>
            <a:ext cx="15396862" cy="6216483"/>
          </a:xfrm>
          <a:custGeom>
            <a:avLst/>
            <a:gdLst/>
            <a:ahLst/>
            <a:cxnLst/>
            <a:rect r="r" b="b" t="t" l="l"/>
            <a:pathLst>
              <a:path h="6216483" w="15396862">
                <a:moveTo>
                  <a:pt x="0" y="0"/>
                </a:moveTo>
                <a:lnTo>
                  <a:pt x="15396862" y="0"/>
                </a:lnTo>
                <a:lnTo>
                  <a:pt x="15396862" y="6216483"/>
                </a:lnTo>
                <a:lnTo>
                  <a:pt x="0" y="6216483"/>
                </a:lnTo>
                <a:lnTo>
                  <a:pt x="0" y="0"/>
                </a:lnTo>
                <a:close/>
              </a:path>
            </a:pathLst>
          </a:custGeom>
          <a:blipFill>
            <a:blip r:embed="rId3"/>
            <a:stretch>
              <a:fillRect l="0" t="0" r="0" b="0"/>
            </a:stretch>
          </a:blipFill>
        </p:spPr>
      </p:sp>
      <p:sp>
        <p:nvSpPr>
          <p:cNvPr name="TextBox 4" id="4"/>
          <p:cNvSpPr txBox="true"/>
          <p:nvPr/>
        </p:nvSpPr>
        <p:spPr>
          <a:xfrm rot="0">
            <a:off x="4680154" y="1357375"/>
            <a:ext cx="8572262" cy="514350"/>
          </a:xfrm>
          <a:prstGeom prst="rect">
            <a:avLst/>
          </a:prstGeom>
        </p:spPr>
        <p:txBody>
          <a:bodyPr anchor="t" rtlCol="false" tIns="0" lIns="0" bIns="0" rIns="0">
            <a:spAutoFit/>
          </a:bodyPr>
          <a:lstStyle/>
          <a:p>
            <a:pPr algn="ctr">
              <a:lnSpc>
                <a:spcPts val="4200"/>
              </a:lnSpc>
              <a:spcBef>
                <a:spcPct val="0"/>
              </a:spcBef>
            </a:pPr>
            <a:r>
              <a:rPr lang="en-US" b="true" sz="3000">
                <a:solidFill>
                  <a:srgbClr val="000000"/>
                </a:solidFill>
                <a:latin typeface="Open Sans Bold"/>
                <a:ea typeface="Open Sans Bold"/>
                <a:cs typeface="Open Sans Bold"/>
                <a:sym typeface="Open Sans Bold"/>
              </a:rPr>
              <a:t>Gender , Age , Total and Avg Suicide per 100k </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sp>
        <p:nvSpPr>
          <p:cNvPr name="Freeform 2" id="2"/>
          <p:cNvSpPr/>
          <p:nvPr/>
        </p:nvSpPr>
        <p:spPr>
          <a:xfrm flipH="false" flipV="false" rot="0">
            <a:off x="526366" y="2053606"/>
            <a:ext cx="17235268" cy="1120292"/>
          </a:xfrm>
          <a:custGeom>
            <a:avLst/>
            <a:gdLst/>
            <a:ahLst/>
            <a:cxnLst/>
            <a:rect r="r" b="b" t="t" l="l"/>
            <a:pathLst>
              <a:path h="1120292" w="17235268">
                <a:moveTo>
                  <a:pt x="0" y="0"/>
                </a:moveTo>
                <a:lnTo>
                  <a:pt x="17235268" y="0"/>
                </a:lnTo>
                <a:lnTo>
                  <a:pt x="17235268" y="1120292"/>
                </a:lnTo>
                <a:lnTo>
                  <a:pt x="0" y="1120292"/>
                </a:lnTo>
                <a:lnTo>
                  <a:pt x="0" y="0"/>
                </a:lnTo>
                <a:close/>
              </a:path>
            </a:pathLst>
          </a:custGeom>
          <a:blipFill>
            <a:blip r:embed="rId2"/>
            <a:stretch>
              <a:fillRect l="0" t="0" r="0" b="0"/>
            </a:stretch>
          </a:blipFill>
        </p:spPr>
      </p:sp>
      <p:sp>
        <p:nvSpPr>
          <p:cNvPr name="Freeform 3" id="3"/>
          <p:cNvSpPr/>
          <p:nvPr/>
        </p:nvSpPr>
        <p:spPr>
          <a:xfrm flipH="false" flipV="false" rot="0">
            <a:off x="2970996" y="3514364"/>
            <a:ext cx="5591229" cy="5967990"/>
          </a:xfrm>
          <a:custGeom>
            <a:avLst/>
            <a:gdLst/>
            <a:ahLst/>
            <a:cxnLst/>
            <a:rect r="r" b="b" t="t" l="l"/>
            <a:pathLst>
              <a:path h="5967990" w="5591229">
                <a:moveTo>
                  <a:pt x="0" y="0"/>
                </a:moveTo>
                <a:lnTo>
                  <a:pt x="5591229" y="0"/>
                </a:lnTo>
                <a:lnTo>
                  <a:pt x="5591229" y="5967990"/>
                </a:lnTo>
                <a:lnTo>
                  <a:pt x="0" y="5967990"/>
                </a:lnTo>
                <a:lnTo>
                  <a:pt x="0" y="0"/>
                </a:lnTo>
                <a:close/>
              </a:path>
            </a:pathLst>
          </a:custGeom>
          <a:blipFill>
            <a:blip r:embed="rId3"/>
            <a:stretch>
              <a:fillRect l="0" t="0" r="-24157" b="-126412"/>
            </a:stretch>
          </a:blipFill>
        </p:spPr>
      </p:sp>
      <p:sp>
        <p:nvSpPr>
          <p:cNvPr name="Freeform 4" id="4"/>
          <p:cNvSpPr/>
          <p:nvPr/>
        </p:nvSpPr>
        <p:spPr>
          <a:xfrm flipH="false" flipV="false" rot="0">
            <a:off x="10090882" y="3514364"/>
            <a:ext cx="4431092" cy="5967990"/>
          </a:xfrm>
          <a:custGeom>
            <a:avLst/>
            <a:gdLst/>
            <a:ahLst/>
            <a:cxnLst/>
            <a:rect r="r" b="b" t="t" l="l"/>
            <a:pathLst>
              <a:path h="5967990" w="4431092">
                <a:moveTo>
                  <a:pt x="0" y="0"/>
                </a:moveTo>
                <a:lnTo>
                  <a:pt x="4431093" y="0"/>
                </a:lnTo>
                <a:lnTo>
                  <a:pt x="4431093" y="5967990"/>
                </a:lnTo>
                <a:lnTo>
                  <a:pt x="0" y="5967990"/>
                </a:lnTo>
                <a:lnTo>
                  <a:pt x="0" y="0"/>
                </a:lnTo>
                <a:close/>
              </a:path>
            </a:pathLst>
          </a:custGeom>
          <a:blipFill>
            <a:blip r:embed="rId3"/>
            <a:stretch>
              <a:fillRect l="0" t="-77568" r="-22866" b="0"/>
            </a:stretch>
          </a:blipFill>
        </p:spPr>
      </p:sp>
      <p:sp>
        <p:nvSpPr>
          <p:cNvPr name="TextBox 5" id="5"/>
          <p:cNvSpPr txBox="true"/>
          <p:nvPr/>
        </p:nvSpPr>
        <p:spPr>
          <a:xfrm rot="0">
            <a:off x="6251817" y="971550"/>
            <a:ext cx="4620816" cy="514350"/>
          </a:xfrm>
          <a:prstGeom prst="rect">
            <a:avLst/>
          </a:prstGeom>
        </p:spPr>
        <p:txBody>
          <a:bodyPr anchor="t" rtlCol="false" tIns="0" lIns="0" bIns="0" rIns="0">
            <a:spAutoFit/>
          </a:bodyPr>
          <a:lstStyle/>
          <a:p>
            <a:pPr algn="ctr">
              <a:lnSpc>
                <a:spcPts val="4200"/>
              </a:lnSpc>
              <a:spcBef>
                <a:spcPct val="0"/>
              </a:spcBef>
            </a:pPr>
            <a:r>
              <a:rPr lang="en-US" b="true" sz="3000">
                <a:solidFill>
                  <a:srgbClr val="000000"/>
                </a:solidFill>
                <a:latin typeface="Open Sans Bold"/>
                <a:ea typeface="Open Sans Bold"/>
                <a:cs typeface="Open Sans Bold"/>
                <a:sym typeface="Open Sans Bold"/>
              </a:rPr>
              <a:t>Year Vs Avg Suicide Rate</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1733328"/>
            <a:ext cx="14426017" cy="901626"/>
          </a:xfrm>
          <a:custGeom>
            <a:avLst/>
            <a:gdLst/>
            <a:ahLst/>
            <a:cxnLst/>
            <a:rect r="r" b="b" t="t" l="l"/>
            <a:pathLst>
              <a:path h="901626" w="14426017">
                <a:moveTo>
                  <a:pt x="0" y="0"/>
                </a:moveTo>
                <a:lnTo>
                  <a:pt x="14426017" y="0"/>
                </a:lnTo>
                <a:lnTo>
                  <a:pt x="14426017" y="901626"/>
                </a:lnTo>
                <a:lnTo>
                  <a:pt x="0" y="901626"/>
                </a:lnTo>
                <a:lnTo>
                  <a:pt x="0" y="0"/>
                </a:lnTo>
                <a:close/>
              </a:path>
            </a:pathLst>
          </a:custGeom>
          <a:blipFill>
            <a:blip r:embed="rId2"/>
            <a:stretch>
              <a:fillRect l="0" t="0" r="0" b="0"/>
            </a:stretch>
          </a:blipFill>
        </p:spPr>
      </p:sp>
      <p:sp>
        <p:nvSpPr>
          <p:cNvPr name="Freeform 3" id="3"/>
          <p:cNvSpPr/>
          <p:nvPr/>
        </p:nvSpPr>
        <p:spPr>
          <a:xfrm flipH="false" flipV="false" rot="0">
            <a:off x="411690" y="2958075"/>
            <a:ext cx="6315100" cy="6154773"/>
          </a:xfrm>
          <a:custGeom>
            <a:avLst/>
            <a:gdLst/>
            <a:ahLst/>
            <a:cxnLst/>
            <a:rect r="r" b="b" t="t" l="l"/>
            <a:pathLst>
              <a:path h="6154773" w="6315100">
                <a:moveTo>
                  <a:pt x="0" y="0"/>
                </a:moveTo>
                <a:lnTo>
                  <a:pt x="6315100" y="0"/>
                </a:lnTo>
                <a:lnTo>
                  <a:pt x="6315100" y="6154773"/>
                </a:lnTo>
                <a:lnTo>
                  <a:pt x="0" y="6154773"/>
                </a:lnTo>
                <a:lnTo>
                  <a:pt x="0" y="0"/>
                </a:lnTo>
                <a:close/>
              </a:path>
            </a:pathLst>
          </a:custGeom>
          <a:blipFill>
            <a:blip r:embed="rId3"/>
            <a:stretch>
              <a:fillRect l="0" t="0" r="0" b="0"/>
            </a:stretch>
          </a:blipFill>
        </p:spPr>
      </p:sp>
      <p:sp>
        <p:nvSpPr>
          <p:cNvPr name="Freeform 4" id="4"/>
          <p:cNvSpPr/>
          <p:nvPr/>
        </p:nvSpPr>
        <p:spPr>
          <a:xfrm flipH="false" flipV="false" rot="0">
            <a:off x="6942915" y="3014778"/>
            <a:ext cx="10917686" cy="6098070"/>
          </a:xfrm>
          <a:custGeom>
            <a:avLst/>
            <a:gdLst/>
            <a:ahLst/>
            <a:cxnLst/>
            <a:rect r="r" b="b" t="t" l="l"/>
            <a:pathLst>
              <a:path h="6098070" w="10917686">
                <a:moveTo>
                  <a:pt x="0" y="0"/>
                </a:moveTo>
                <a:lnTo>
                  <a:pt x="10917687" y="0"/>
                </a:lnTo>
                <a:lnTo>
                  <a:pt x="10917687" y="6098070"/>
                </a:lnTo>
                <a:lnTo>
                  <a:pt x="0" y="6098070"/>
                </a:lnTo>
                <a:lnTo>
                  <a:pt x="0" y="0"/>
                </a:lnTo>
                <a:close/>
              </a:path>
            </a:pathLst>
          </a:custGeom>
          <a:blipFill>
            <a:blip r:embed="rId4"/>
            <a:stretch>
              <a:fillRect l="0" t="0" r="-14281" b="0"/>
            </a:stretch>
          </a:blipFill>
        </p:spPr>
      </p:sp>
      <p:sp>
        <p:nvSpPr>
          <p:cNvPr name="TextBox 5" id="5"/>
          <p:cNvSpPr txBox="true"/>
          <p:nvPr/>
        </p:nvSpPr>
        <p:spPr>
          <a:xfrm rot="0">
            <a:off x="1028700" y="514350"/>
            <a:ext cx="14426017" cy="514350"/>
          </a:xfrm>
          <a:prstGeom prst="rect">
            <a:avLst/>
          </a:prstGeom>
        </p:spPr>
        <p:txBody>
          <a:bodyPr anchor="t" rtlCol="false" tIns="0" lIns="0" bIns="0" rIns="0">
            <a:spAutoFit/>
          </a:bodyPr>
          <a:lstStyle/>
          <a:p>
            <a:pPr algn="ctr">
              <a:lnSpc>
                <a:spcPts val="4200"/>
              </a:lnSpc>
              <a:spcBef>
                <a:spcPct val="0"/>
              </a:spcBef>
            </a:pPr>
            <a:r>
              <a:rPr lang="en-US" b="true" sz="3000">
                <a:solidFill>
                  <a:srgbClr val="000000"/>
                </a:solidFill>
                <a:latin typeface="Open Sans Bold"/>
                <a:ea typeface="Open Sans Bold"/>
                <a:cs typeface="Open Sans Bold"/>
                <a:sym typeface="Open Sans Bold"/>
              </a:rPr>
              <a:t>Age, Gender, Country And Total Suicide</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sp>
        <p:nvSpPr>
          <p:cNvPr name="Freeform 2" id="2"/>
          <p:cNvSpPr/>
          <p:nvPr/>
        </p:nvSpPr>
        <p:spPr>
          <a:xfrm flipH="false" flipV="false" rot="0">
            <a:off x="358221" y="2238145"/>
            <a:ext cx="17571559" cy="1090668"/>
          </a:xfrm>
          <a:custGeom>
            <a:avLst/>
            <a:gdLst/>
            <a:ahLst/>
            <a:cxnLst/>
            <a:rect r="r" b="b" t="t" l="l"/>
            <a:pathLst>
              <a:path h="1090668" w="17571559">
                <a:moveTo>
                  <a:pt x="0" y="0"/>
                </a:moveTo>
                <a:lnTo>
                  <a:pt x="17571558" y="0"/>
                </a:lnTo>
                <a:lnTo>
                  <a:pt x="17571558" y="1090668"/>
                </a:lnTo>
                <a:lnTo>
                  <a:pt x="0" y="1090668"/>
                </a:lnTo>
                <a:lnTo>
                  <a:pt x="0" y="0"/>
                </a:lnTo>
                <a:close/>
              </a:path>
            </a:pathLst>
          </a:custGeom>
          <a:blipFill>
            <a:blip r:embed="rId2"/>
            <a:stretch>
              <a:fillRect l="0" t="0" r="-15479" b="0"/>
            </a:stretch>
          </a:blipFill>
        </p:spPr>
      </p:sp>
      <p:sp>
        <p:nvSpPr>
          <p:cNvPr name="Freeform 3" id="3"/>
          <p:cNvSpPr/>
          <p:nvPr/>
        </p:nvSpPr>
        <p:spPr>
          <a:xfrm flipH="false" flipV="false" rot="0">
            <a:off x="1038225" y="3766175"/>
            <a:ext cx="15528365" cy="4310991"/>
          </a:xfrm>
          <a:custGeom>
            <a:avLst/>
            <a:gdLst/>
            <a:ahLst/>
            <a:cxnLst/>
            <a:rect r="r" b="b" t="t" l="l"/>
            <a:pathLst>
              <a:path h="4310991" w="15528365">
                <a:moveTo>
                  <a:pt x="0" y="0"/>
                </a:moveTo>
                <a:lnTo>
                  <a:pt x="15528365" y="0"/>
                </a:lnTo>
                <a:lnTo>
                  <a:pt x="15528365" y="4310991"/>
                </a:lnTo>
                <a:lnTo>
                  <a:pt x="0" y="4310991"/>
                </a:lnTo>
                <a:lnTo>
                  <a:pt x="0" y="0"/>
                </a:lnTo>
                <a:close/>
              </a:path>
            </a:pathLst>
          </a:custGeom>
          <a:blipFill>
            <a:blip r:embed="rId3"/>
            <a:stretch>
              <a:fillRect l="0" t="0" r="0" b="0"/>
            </a:stretch>
          </a:blipFill>
        </p:spPr>
      </p:sp>
      <p:sp>
        <p:nvSpPr>
          <p:cNvPr name="TextBox 4" id="4"/>
          <p:cNvSpPr txBox="true"/>
          <p:nvPr/>
        </p:nvSpPr>
        <p:spPr>
          <a:xfrm rot="0">
            <a:off x="6044138" y="971550"/>
            <a:ext cx="5902404" cy="514350"/>
          </a:xfrm>
          <a:prstGeom prst="rect">
            <a:avLst/>
          </a:prstGeom>
        </p:spPr>
        <p:txBody>
          <a:bodyPr anchor="t" rtlCol="false" tIns="0" lIns="0" bIns="0" rIns="0">
            <a:spAutoFit/>
          </a:bodyPr>
          <a:lstStyle/>
          <a:p>
            <a:pPr algn="ctr">
              <a:lnSpc>
                <a:spcPts val="4200"/>
              </a:lnSpc>
              <a:spcBef>
                <a:spcPct val="0"/>
              </a:spcBef>
            </a:pPr>
            <a:r>
              <a:rPr lang="en-US" b="true" sz="3000">
                <a:solidFill>
                  <a:srgbClr val="000000"/>
                </a:solidFill>
                <a:latin typeface="Open Sans Bold"/>
                <a:ea typeface="Open Sans Bold"/>
                <a:cs typeface="Open Sans Bold"/>
                <a:sym typeface="Open Sans Bold"/>
              </a:rPr>
              <a:t>Generation Vs Avg Suicide Rate</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sp>
        <p:nvSpPr>
          <p:cNvPr name="Freeform 2" id="2"/>
          <p:cNvSpPr/>
          <p:nvPr/>
        </p:nvSpPr>
        <p:spPr>
          <a:xfrm flipH="false" flipV="false" rot="0">
            <a:off x="314750" y="1739755"/>
            <a:ext cx="17658499" cy="1125729"/>
          </a:xfrm>
          <a:custGeom>
            <a:avLst/>
            <a:gdLst/>
            <a:ahLst/>
            <a:cxnLst/>
            <a:rect r="r" b="b" t="t" l="l"/>
            <a:pathLst>
              <a:path h="1125729" w="17658499">
                <a:moveTo>
                  <a:pt x="0" y="0"/>
                </a:moveTo>
                <a:lnTo>
                  <a:pt x="17658500" y="0"/>
                </a:lnTo>
                <a:lnTo>
                  <a:pt x="17658500" y="1125729"/>
                </a:lnTo>
                <a:lnTo>
                  <a:pt x="0" y="1125729"/>
                </a:lnTo>
                <a:lnTo>
                  <a:pt x="0" y="0"/>
                </a:lnTo>
                <a:close/>
              </a:path>
            </a:pathLst>
          </a:custGeom>
          <a:blipFill>
            <a:blip r:embed="rId2"/>
            <a:stretch>
              <a:fillRect l="0" t="0" r="0" b="0"/>
            </a:stretch>
          </a:blipFill>
        </p:spPr>
      </p:sp>
      <p:sp>
        <p:nvSpPr>
          <p:cNvPr name="Freeform 3" id="3"/>
          <p:cNvSpPr/>
          <p:nvPr/>
        </p:nvSpPr>
        <p:spPr>
          <a:xfrm flipH="false" flipV="false" rot="0">
            <a:off x="8493480" y="3336530"/>
            <a:ext cx="6443003" cy="5921770"/>
          </a:xfrm>
          <a:custGeom>
            <a:avLst/>
            <a:gdLst/>
            <a:ahLst/>
            <a:cxnLst/>
            <a:rect r="r" b="b" t="t" l="l"/>
            <a:pathLst>
              <a:path h="5921770" w="6443003">
                <a:moveTo>
                  <a:pt x="0" y="0"/>
                </a:moveTo>
                <a:lnTo>
                  <a:pt x="6443003" y="0"/>
                </a:lnTo>
                <a:lnTo>
                  <a:pt x="6443003" y="5921770"/>
                </a:lnTo>
                <a:lnTo>
                  <a:pt x="0" y="5921770"/>
                </a:lnTo>
                <a:lnTo>
                  <a:pt x="0" y="0"/>
                </a:lnTo>
                <a:close/>
              </a:path>
            </a:pathLst>
          </a:custGeom>
          <a:blipFill>
            <a:blip r:embed="rId3"/>
            <a:stretch>
              <a:fillRect l="0" t="0" r="-5768" b="0"/>
            </a:stretch>
          </a:blipFill>
        </p:spPr>
      </p:sp>
      <p:sp>
        <p:nvSpPr>
          <p:cNvPr name="Freeform 4" id="4"/>
          <p:cNvSpPr/>
          <p:nvPr/>
        </p:nvSpPr>
        <p:spPr>
          <a:xfrm flipH="false" flipV="false" rot="0">
            <a:off x="2354216" y="3235585"/>
            <a:ext cx="5514749" cy="6022715"/>
          </a:xfrm>
          <a:custGeom>
            <a:avLst/>
            <a:gdLst/>
            <a:ahLst/>
            <a:cxnLst/>
            <a:rect r="r" b="b" t="t" l="l"/>
            <a:pathLst>
              <a:path h="6022715" w="5514749">
                <a:moveTo>
                  <a:pt x="0" y="0"/>
                </a:moveTo>
                <a:lnTo>
                  <a:pt x="5514749" y="0"/>
                </a:lnTo>
                <a:lnTo>
                  <a:pt x="5514749" y="6022715"/>
                </a:lnTo>
                <a:lnTo>
                  <a:pt x="0" y="6022715"/>
                </a:lnTo>
                <a:lnTo>
                  <a:pt x="0" y="0"/>
                </a:lnTo>
                <a:close/>
              </a:path>
            </a:pathLst>
          </a:custGeom>
          <a:blipFill>
            <a:blip r:embed="rId4"/>
            <a:stretch>
              <a:fillRect l="0" t="0" r="-1347" b="0"/>
            </a:stretch>
          </a:blipFill>
        </p:spPr>
      </p:sp>
      <p:sp>
        <p:nvSpPr>
          <p:cNvPr name="TextBox 5" id="5"/>
          <p:cNvSpPr txBox="true"/>
          <p:nvPr/>
        </p:nvSpPr>
        <p:spPr>
          <a:xfrm rot="0">
            <a:off x="314750" y="742950"/>
            <a:ext cx="17658499" cy="514350"/>
          </a:xfrm>
          <a:prstGeom prst="rect">
            <a:avLst/>
          </a:prstGeom>
        </p:spPr>
        <p:txBody>
          <a:bodyPr anchor="t" rtlCol="false" tIns="0" lIns="0" bIns="0" rIns="0">
            <a:spAutoFit/>
          </a:bodyPr>
          <a:lstStyle/>
          <a:p>
            <a:pPr algn="ctr">
              <a:lnSpc>
                <a:spcPts val="4200"/>
              </a:lnSpc>
              <a:spcBef>
                <a:spcPct val="0"/>
              </a:spcBef>
            </a:pPr>
            <a:r>
              <a:rPr lang="en-US" b="true" sz="3000">
                <a:solidFill>
                  <a:srgbClr val="000000"/>
                </a:solidFill>
                <a:latin typeface="Open Sans Bold"/>
                <a:ea typeface="Open Sans Bold"/>
                <a:cs typeface="Open Sans Bold"/>
                <a:sym typeface="Open Sans Bold"/>
              </a:rPr>
              <a:t>GDP Vs Avg Suicide Rate</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sp>
        <p:nvSpPr>
          <p:cNvPr name="Freeform 2" id="2"/>
          <p:cNvSpPr/>
          <p:nvPr/>
        </p:nvSpPr>
        <p:spPr>
          <a:xfrm flipH="false" flipV="false" rot="0">
            <a:off x="407984" y="1834894"/>
            <a:ext cx="9211825" cy="6137378"/>
          </a:xfrm>
          <a:custGeom>
            <a:avLst/>
            <a:gdLst/>
            <a:ahLst/>
            <a:cxnLst/>
            <a:rect r="r" b="b" t="t" l="l"/>
            <a:pathLst>
              <a:path h="6137378" w="9211825">
                <a:moveTo>
                  <a:pt x="0" y="0"/>
                </a:moveTo>
                <a:lnTo>
                  <a:pt x="9211825" y="0"/>
                </a:lnTo>
                <a:lnTo>
                  <a:pt x="9211825" y="6137379"/>
                </a:lnTo>
                <a:lnTo>
                  <a:pt x="0" y="6137379"/>
                </a:lnTo>
                <a:lnTo>
                  <a:pt x="0" y="0"/>
                </a:lnTo>
                <a:close/>
              </a:path>
            </a:pathLst>
          </a:custGeom>
          <a:blipFill>
            <a:blip r:embed="rId2"/>
            <a:stretch>
              <a:fillRect l="0" t="0" r="0" b="0"/>
            </a:stretch>
          </a:blipFill>
        </p:spPr>
      </p:sp>
      <p:sp>
        <p:nvSpPr>
          <p:cNvPr name="TextBox 3" id="3"/>
          <p:cNvSpPr txBox="true"/>
          <p:nvPr/>
        </p:nvSpPr>
        <p:spPr>
          <a:xfrm rot="0">
            <a:off x="2547867" y="971550"/>
            <a:ext cx="5379244" cy="514350"/>
          </a:xfrm>
          <a:prstGeom prst="rect">
            <a:avLst/>
          </a:prstGeom>
        </p:spPr>
        <p:txBody>
          <a:bodyPr anchor="t" rtlCol="false" tIns="0" lIns="0" bIns="0" rIns="0">
            <a:spAutoFit/>
          </a:bodyPr>
          <a:lstStyle/>
          <a:p>
            <a:pPr algn="ctr">
              <a:lnSpc>
                <a:spcPts val="4200"/>
              </a:lnSpc>
              <a:spcBef>
                <a:spcPct val="0"/>
              </a:spcBef>
            </a:pPr>
            <a:r>
              <a:rPr lang="en-US" b="true" sz="3000">
                <a:solidFill>
                  <a:srgbClr val="000000"/>
                </a:solidFill>
                <a:latin typeface="Open Sans Bold"/>
                <a:ea typeface="Open Sans Bold"/>
                <a:cs typeface="Open Sans Bold"/>
                <a:sym typeface="Open Sans Bold"/>
              </a:rPr>
              <a:t>Top 10 Countries by Suicides</a:t>
            </a:r>
          </a:p>
        </p:txBody>
      </p:sp>
      <p:sp>
        <p:nvSpPr>
          <p:cNvPr name="TextBox 4" id="4"/>
          <p:cNvSpPr txBox="true"/>
          <p:nvPr/>
        </p:nvSpPr>
        <p:spPr>
          <a:xfrm rot="0">
            <a:off x="9964742" y="2249284"/>
            <a:ext cx="7838689" cy="5251450"/>
          </a:xfrm>
          <a:prstGeom prst="rect">
            <a:avLst/>
          </a:prstGeom>
        </p:spPr>
        <p:txBody>
          <a:bodyPr anchor="t" rtlCol="false" tIns="0" lIns="0" bIns="0" rIns="0">
            <a:spAutoFit/>
          </a:bodyPr>
          <a:lstStyle/>
          <a:p>
            <a:pPr algn="l" marL="539753" indent="-269876" lvl="1">
              <a:lnSpc>
                <a:spcPts val="3500"/>
              </a:lnSpc>
              <a:buFont typeface="Arial"/>
              <a:buChar char="•"/>
            </a:pPr>
            <a:r>
              <a:rPr lang="en-US" b="true" sz="2500">
                <a:solidFill>
                  <a:srgbClr val="000000"/>
                </a:solidFill>
                <a:latin typeface="Open Sans Bold"/>
                <a:ea typeface="Open Sans Bold"/>
                <a:cs typeface="Open Sans Bold"/>
                <a:sym typeface="Open Sans Bold"/>
              </a:rPr>
              <a:t>Russian Federation</a:t>
            </a:r>
            <a:r>
              <a:rPr lang="en-US" sz="2500">
                <a:solidFill>
                  <a:srgbClr val="000000"/>
                </a:solidFill>
                <a:latin typeface="Open Sans"/>
                <a:ea typeface="Open Sans"/>
                <a:cs typeface="Open Sans"/>
                <a:sym typeface="Open Sans"/>
              </a:rPr>
              <a:t>: This country has the </a:t>
            </a:r>
            <a:r>
              <a:rPr lang="en-US" b="true" sz="2500">
                <a:solidFill>
                  <a:srgbClr val="000000"/>
                </a:solidFill>
                <a:latin typeface="Open Sans Bold"/>
                <a:ea typeface="Open Sans Bold"/>
                <a:cs typeface="Open Sans Bold"/>
                <a:sym typeface="Open Sans Bold"/>
              </a:rPr>
              <a:t>highest</a:t>
            </a:r>
            <a:r>
              <a:rPr lang="en-US" sz="2500">
                <a:solidFill>
                  <a:srgbClr val="000000"/>
                </a:solidFill>
                <a:latin typeface="Open Sans"/>
                <a:ea typeface="Open Sans"/>
                <a:cs typeface="Open Sans"/>
                <a:sym typeface="Open Sans"/>
              </a:rPr>
              <a:t> number of total suicides among the top 10 listed.</a:t>
            </a:r>
          </a:p>
          <a:p>
            <a:pPr algn="l" marL="539753" indent="-269876" lvl="1">
              <a:lnSpc>
                <a:spcPts val="3500"/>
              </a:lnSpc>
              <a:buFont typeface="Arial"/>
              <a:buChar char="•"/>
            </a:pPr>
            <a:r>
              <a:rPr lang="en-US" b="true" sz="2500">
                <a:solidFill>
                  <a:srgbClr val="000000"/>
                </a:solidFill>
                <a:latin typeface="Open Sans Bold"/>
                <a:ea typeface="Open Sans Bold"/>
                <a:cs typeface="Open Sans Bold"/>
                <a:sym typeface="Open Sans Bold"/>
              </a:rPr>
              <a:t>United States and Japan</a:t>
            </a:r>
            <a:r>
              <a:rPr lang="en-US" sz="2500">
                <a:solidFill>
                  <a:srgbClr val="000000"/>
                </a:solidFill>
                <a:latin typeface="Open Sans"/>
                <a:ea typeface="Open Sans"/>
                <a:cs typeface="Open Sans"/>
                <a:sym typeface="Open Sans"/>
              </a:rPr>
              <a:t>: These two countries have the </a:t>
            </a:r>
            <a:r>
              <a:rPr lang="en-US" b="true" sz="2500">
                <a:solidFill>
                  <a:srgbClr val="000000"/>
                </a:solidFill>
                <a:latin typeface="Open Sans Bold"/>
                <a:ea typeface="Open Sans Bold"/>
                <a:cs typeface="Open Sans Bold"/>
                <a:sym typeface="Open Sans Bold"/>
              </a:rPr>
              <a:t>next highest numbers of total suicides.</a:t>
            </a:r>
          </a:p>
          <a:p>
            <a:pPr algn="l" marL="539753" indent="-269876" lvl="1">
              <a:lnSpc>
                <a:spcPts val="3500"/>
              </a:lnSpc>
              <a:buFont typeface="Arial"/>
              <a:buChar char="•"/>
            </a:pPr>
            <a:r>
              <a:rPr lang="en-US" b="true" sz="2500">
                <a:solidFill>
                  <a:srgbClr val="000000"/>
                </a:solidFill>
                <a:latin typeface="Open Sans Bold"/>
                <a:ea typeface="Open Sans Bold"/>
                <a:cs typeface="Open Sans Bold"/>
                <a:sym typeface="Open Sans Bold"/>
              </a:rPr>
              <a:t>France, Ukraine, Germany, Republic of Korea, Brazil, Poland, and United Kingdom:</a:t>
            </a:r>
            <a:r>
              <a:rPr lang="en-US" sz="2500">
                <a:solidFill>
                  <a:srgbClr val="000000"/>
                </a:solidFill>
                <a:latin typeface="Open Sans"/>
                <a:ea typeface="Open Sans"/>
                <a:cs typeface="Open Sans"/>
                <a:sym typeface="Open Sans"/>
              </a:rPr>
              <a:t> These countries have progressively</a:t>
            </a:r>
            <a:r>
              <a:rPr lang="en-US" b="true" sz="2500">
                <a:solidFill>
                  <a:srgbClr val="000000"/>
                </a:solidFill>
                <a:latin typeface="Open Sans Bold"/>
                <a:ea typeface="Open Sans Bold"/>
                <a:cs typeface="Open Sans Bold"/>
                <a:sym typeface="Open Sans Bold"/>
              </a:rPr>
              <a:t> lower numbers of total suicides,</a:t>
            </a:r>
            <a:r>
              <a:rPr lang="en-US" sz="2500">
                <a:solidFill>
                  <a:srgbClr val="000000"/>
                </a:solidFill>
                <a:latin typeface="Open Sans"/>
                <a:ea typeface="Open Sans"/>
                <a:cs typeface="Open Sans"/>
                <a:sym typeface="Open Sans"/>
              </a:rPr>
              <a:t> with the United Kingdom having the lowest among the top 10 listed.</a:t>
            </a:r>
          </a:p>
          <a:p>
            <a:pPr algn="ctr" marL="539753" indent="-269876" lvl="1">
              <a:lnSpc>
                <a:spcPts val="3500"/>
              </a:lnSpc>
              <a:buFont typeface="Arial"/>
              <a:buChar char="•"/>
            </a:pP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sp>
        <p:nvSpPr>
          <p:cNvPr name="Freeform 2" id="2"/>
          <p:cNvSpPr/>
          <p:nvPr/>
        </p:nvSpPr>
        <p:spPr>
          <a:xfrm flipH="false" flipV="false" rot="0">
            <a:off x="8224606" y="2476024"/>
            <a:ext cx="9721499" cy="6173152"/>
          </a:xfrm>
          <a:custGeom>
            <a:avLst/>
            <a:gdLst/>
            <a:ahLst/>
            <a:cxnLst/>
            <a:rect r="r" b="b" t="t" l="l"/>
            <a:pathLst>
              <a:path h="6173152" w="9721499">
                <a:moveTo>
                  <a:pt x="0" y="0"/>
                </a:moveTo>
                <a:lnTo>
                  <a:pt x="9721499" y="0"/>
                </a:lnTo>
                <a:lnTo>
                  <a:pt x="9721499" y="6173152"/>
                </a:lnTo>
                <a:lnTo>
                  <a:pt x="0" y="6173152"/>
                </a:lnTo>
                <a:lnTo>
                  <a:pt x="0" y="0"/>
                </a:lnTo>
                <a:close/>
              </a:path>
            </a:pathLst>
          </a:custGeom>
          <a:blipFill>
            <a:blip r:embed="rId2"/>
            <a:stretch>
              <a:fillRect l="0" t="0" r="0" b="0"/>
            </a:stretch>
          </a:blipFill>
        </p:spPr>
      </p:sp>
      <p:sp>
        <p:nvSpPr>
          <p:cNvPr name="TextBox 3" id="3"/>
          <p:cNvSpPr txBox="true"/>
          <p:nvPr/>
        </p:nvSpPr>
        <p:spPr>
          <a:xfrm rot="0">
            <a:off x="7133032" y="742950"/>
            <a:ext cx="4312920" cy="514350"/>
          </a:xfrm>
          <a:prstGeom prst="rect">
            <a:avLst/>
          </a:prstGeom>
        </p:spPr>
        <p:txBody>
          <a:bodyPr anchor="t" rtlCol="false" tIns="0" lIns="0" bIns="0" rIns="0">
            <a:spAutoFit/>
          </a:bodyPr>
          <a:lstStyle/>
          <a:p>
            <a:pPr algn="ctr">
              <a:lnSpc>
                <a:spcPts val="4200"/>
              </a:lnSpc>
              <a:spcBef>
                <a:spcPct val="0"/>
              </a:spcBef>
            </a:pPr>
            <a:r>
              <a:rPr lang="en-US" b="true" sz="3000">
                <a:solidFill>
                  <a:srgbClr val="000000"/>
                </a:solidFill>
                <a:latin typeface="Open Sans Bold"/>
                <a:ea typeface="Open Sans Bold"/>
                <a:cs typeface="Open Sans Bold"/>
                <a:sym typeface="Open Sans Bold"/>
              </a:rPr>
              <a:t>Total Suicides Per Year</a:t>
            </a:r>
          </a:p>
        </p:txBody>
      </p:sp>
      <p:sp>
        <p:nvSpPr>
          <p:cNvPr name="TextBox 4" id="4"/>
          <p:cNvSpPr txBox="true"/>
          <p:nvPr/>
        </p:nvSpPr>
        <p:spPr>
          <a:xfrm rot="0">
            <a:off x="267886" y="1809750"/>
            <a:ext cx="7695658" cy="7448550"/>
          </a:xfrm>
          <a:prstGeom prst="rect">
            <a:avLst/>
          </a:prstGeom>
        </p:spPr>
        <p:txBody>
          <a:bodyPr anchor="t" rtlCol="false" tIns="0" lIns="0" bIns="0" rIns="0">
            <a:spAutoFit/>
          </a:bodyPr>
          <a:lstStyle/>
          <a:p>
            <a:pPr algn="l" marL="647700" indent="-323850" lvl="1">
              <a:lnSpc>
                <a:spcPts val="4200"/>
              </a:lnSpc>
              <a:buFont typeface="Arial"/>
              <a:buChar char="•"/>
            </a:pPr>
            <a:r>
              <a:rPr lang="en-US" sz="3000">
                <a:solidFill>
                  <a:srgbClr val="000000"/>
                </a:solidFill>
                <a:latin typeface="Open Sans"/>
                <a:ea typeface="Open Sans"/>
                <a:cs typeface="Open Sans"/>
                <a:sym typeface="Open Sans"/>
              </a:rPr>
              <a:t>Overall Trend: There is a </a:t>
            </a:r>
            <a:r>
              <a:rPr lang="en-US" b="true" sz="3000">
                <a:solidFill>
                  <a:srgbClr val="000000"/>
                </a:solidFill>
                <a:latin typeface="Open Sans Bold"/>
                <a:ea typeface="Open Sans Bold"/>
                <a:cs typeface="Open Sans Bold"/>
                <a:sym typeface="Open Sans Bold"/>
              </a:rPr>
              <a:t>general increase</a:t>
            </a:r>
            <a:r>
              <a:rPr lang="en-US" sz="3000">
                <a:solidFill>
                  <a:srgbClr val="000000"/>
                </a:solidFill>
                <a:latin typeface="Open Sans"/>
                <a:ea typeface="Open Sans"/>
                <a:cs typeface="Open Sans"/>
                <a:sym typeface="Open Sans"/>
              </a:rPr>
              <a:t> in the number of suicides from </a:t>
            </a:r>
            <a:r>
              <a:rPr lang="en-US" b="true" sz="3000">
                <a:solidFill>
                  <a:srgbClr val="000000"/>
                </a:solidFill>
                <a:latin typeface="Open Sans Bold"/>
                <a:ea typeface="Open Sans Bold"/>
                <a:cs typeface="Open Sans Bold"/>
                <a:sym typeface="Open Sans Bold"/>
              </a:rPr>
              <a:t>1985 to around 2000,</a:t>
            </a:r>
            <a:r>
              <a:rPr lang="en-US" sz="3000">
                <a:solidFill>
                  <a:srgbClr val="000000"/>
                </a:solidFill>
                <a:latin typeface="Open Sans"/>
                <a:ea typeface="Open Sans"/>
                <a:cs typeface="Open Sans"/>
                <a:sym typeface="Open Sans"/>
              </a:rPr>
              <a:t> followed by a period of relative stability, and then a significant decrease in the later years.</a:t>
            </a:r>
          </a:p>
          <a:p>
            <a:pPr algn="l" marL="647700" indent="-323850" lvl="1">
              <a:lnSpc>
                <a:spcPts val="4200"/>
              </a:lnSpc>
              <a:buFont typeface="Arial"/>
              <a:buChar char="•"/>
            </a:pPr>
            <a:r>
              <a:rPr lang="en-US" b="true" sz="3000">
                <a:solidFill>
                  <a:srgbClr val="000000"/>
                </a:solidFill>
                <a:latin typeface="Open Sans Bold"/>
                <a:ea typeface="Open Sans Bold"/>
                <a:cs typeface="Open Sans Bold"/>
                <a:sym typeface="Open Sans Bold"/>
              </a:rPr>
              <a:t>Fluctuations</a:t>
            </a:r>
            <a:r>
              <a:rPr lang="en-US" sz="3000">
                <a:solidFill>
                  <a:srgbClr val="000000"/>
                </a:solidFill>
                <a:latin typeface="Open Sans"/>
                <a:ea typeface="Open Sans"/>
                <a:cs typeface="Open Sans"/>
                <a:sym typeface="Open Sans"/>
              </a:rPr>
              <a:t>: The graph shows some fluctuations within this overall trend, with years of higher and lower suicide rates.</a:t>
            </a:r>
          </a:p>
          <a:p>
            <a:pPr algn="l" marL="647700" indent="-323850" lvl="1">
              <a:lnSpc>
                <a:spcPts val="4200"/>
              </a:lnSpc>
              <a:buFont typeface="Arial"/>
              <a:buChar char="•"/>
            </a:pPr>
            <a:r>
              <a:rPr lang="en-US" b="true" sz="3000">
                <a:solidFill>
                  <a:srgbClr val="000000"/>
                </a:solidFill>
                <a:latin typeface="Open Sans Bold"/>
                <a:ea typeface="Open Sans Bold"/>
                <a:cs typeface="Open Sans Bold"/>
                <a:sym typeface="Open Sans Bold"/>
              </a:rPr>
              <a:t>Peak Years</a:t>
            </a:r>
            <a:r>
              <a:rPr lang="en-US" sz="3000">
                <a:solidFill>
                  <a:srgbClr val="000000"/>
                </a:solidFill>
                <a:latin typeface="Open Sans"/>
                <a:ea typeface="Open Sans"/>
                <a:cs typeface="Open Sans"/>
                <a:sym typeface="Open Sans"/>
              </a:rPr>
              <a:t>: The peak years with the highest number of suicides appear to be around </a:t>
            </a:r>
            <a:r>
              <a:rPr lang="en-US" b="true" sz="3000">
                <a:solidFill>
                  <a:srgbClr val="000000"/>
                </a:solidFill>
                <a:latin typeface="Open Sans Bold"/>
                <a:ea typeface="Open Sans Bold"/>
                <a:cs typeface="Open Sans Bold"/>
                <a:sym typeface="Open Sans Bold"/>
              </a:rPr>
              <a:t>2000</a:t>
            </a:r>
            <a:r>
              <a:rPr lang="en-US" sz="3000">
                <a:solidFill>
                  <a:srgbClr val="000000"/>
                </a:solidFill>
                <a:latin typeface="Open Sans"/>
                <a:ea typeface="Open Sans"/>
                <a:cs typeface="Open Sans"/>
                <a:sym typeface="Open Sans"/>
              </a:rPr>
              <a:t>.</a:t>
            </a:r>
          </a:p>
          <a:p>
            <a:pPr algn="l" marL="647700" indent="-323850" lvl="1">
              <a:lnSpc>
                <a:spcPts val="4200"/>
              </a:lnSpc>
              <a:buFont typeface="Arial"/>
              <a:buChar char="•"/>
            </a:pPr>
            <a:r>
              <a:rPr lang="en-US" b="true" sz="3000">
                <a:solidFill>
                  <a:srgbClr val="000000"/>
                </a:solidFill>
                <a:latin typeface="Open Sans Bold"/>
                <a:ea typeface="Open Sans Bold"/>
                <a:cs typeface="Open Sans Bold"/>
                <a:sym typeface="Open Sans Bold"/>
              </a:rPr>
              <a:t>Sharp Decline:</a:t>
            </a:r>
            <a:r>
              <a:rPr lang="en-US" sz="3000">
                <a:solidFill>
                  <a:srgbClr val="000000"/>
                </a:solidFill>
                <a:latin typeface="Open Sans"/>
                <a:ea typeface="Open Sans"/>
                <a:cs typeface="Open Sans"/>
                <a:sym typeface="Open Sans"/>
              </a:rPr>
              <a:t> A sharp decline in suicides is observed after </a:t>
            </a:r>
            <a:r>
              <a:rPr lang="en-US" b="true" sz="3000">
                <a:solidFill>
                  <a:srgbClr val="000000"/>
                </a:solidFill>
                <a:latin typeface="Open Sans Bold"/>
                <a:ea typeface="Open Sans Bold"/>
                <a:cs typeface="Open Sans Bold"/>
                <a:sym typeface="Open Sans Bold"/>
              </a:rPr>
              <a:t>2010</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sp>
        <p:nvSpPr>
          <p:cNvPr name="TextBox 2" id="2"/>
          <p:cNvSpPr txBox="true"/>
          <p:nvPr/>
        </p:nvSpPr>
        <p:spPr>
          <a:xfrm rot="0">
            <a:off x="3442146" y="971550"/>
            <a:ext cx="3590687" cy="514350"/>
          </a:xfrm>
          <a:prstGeom prst="rect">
            <a:avLst/>
          </a:prstGeom>
        </p:spPr>
        <p:txBody>
          <a:bodyPr anchor="t" rtlCol="false" tIns="0" lIns="0" bIns="0" rIns="0">
            <a:spAutoFit/>
          </a:bodyPr>
          <a:lstStyle/>
          <a:p>
            <a:pPr algn="ctr">
              <a:lnSpc>
                <a:spcPts val="4200"/>
              </a:lnSpc>
              <a:spcBef>
                <a:spcPct val="0"/>
              </a:spcBef>
            </a:pPr>
            <a:r>
              <a:rPr lang="en-US" b="true" sz="3000">
                <a:solidFill>
                  <a:srgbClr val="000000"/>
                </a:solidFill>
                <a:latin typeface="Open Sans Bold"/>
                <a:ea typeface="Open Sans Bold"/>
                <a:cs typeface="Open Sans Bold"/>
                <a:sym typeface="Open Sans Bold"/>
              </a:rPr>
              <a:t>Suicides by Gender</a:t>
            </a:r>
          </a:p>
        </p:txBody>
      </p:sp>
      <p:sp>
        <p:nvSpPr>
          <p:cNvPr name="TextBox 3" id="3"/>
          <p:cNvSpPr txBox="true"/>
          <p:nvPr/>
        </p:nvSpPr>
        <p:spPr>
          <a:xfrm rot="0">
            <a:off x="9898227" y="4005520"/>
            <a:ext cx="7838689" cy="1746250"/>
          </a:xfrm>
          <a:prstGeom prst="rect">
            <a:avLst/>
          </a:prstGeom>
        </p:spPr>
        <p:txBody>
          <a:bodyPr anchor="t" rtlCol="false" tIns="0" lIns="0" bIns="0" rIns="0">
            <a:spAutoFit/>
          </a:bodyPr>
          <a:lstStyle/>
          <a:p>
            <a:pPr algn="l" marL="539753" indent="-269876" lvl="1">
              <a:lnSpc>
                <a:spcPts val="3500"/>
              </a:lnSpc>
              <a:buFont typeface="Arial"/>
              <a:buChar char="•"/>
            </a:pPr>
            <a:r>
              <a:rPr lang="en-US" sz="2500">
                <a:solidFill>
                  <a:srgbClr val="000000"/>
                </a:solidFill>
                <a:latin typeface="Open Sans"/>
                <a:ea typeface="Open Sans"/>
                <a:cs typeface="Open Sans"/>
                <a:sym typeface="Open Sans"/>
              </a:rPr>
              <a:t>The chart clearly shows that the</a:t>
            </a:r>
            <a:r>
              <a:rPr lang="en-US" b="true" sz="2500">
                <a:solidFill>
                  <a:srgbClr val="000000"/>
                </a:solidFill>
                <a:latin typeface="Open Sans Bold"/>
                <a:ea typeface="Open Sans Bold"/>
                <a:cs typeface="Open Sans Bold"/>
                <a:sym typeface="Open Sans Bold"/>
              </a:rPr>
              <a:t> number of male suicides is significantly higher than the number of female suicides</a:t>
            </a:r>
          </a:p>
          <a:p>
            <a:pPr algn="ctr">
              <a:lnSpc>
                <a:spcPts val="3500"/>
              </a:lnSpc>
            </a:pPr>
          </a:p>
        </p:txBody>
      </p:sp>
      <p:sp>
        <p:nvSpPr>
          <p:cNvPr name="Freeform 4" id="4"/>
          <p:cNvSpPr/>
          <p:nvPr/>
        </p:nvSpPr>
        <p:spPr>
          <a:xfrm flipH="false" flipV="false" rot="0">
            <a:off x="891627" y="2226340"/>
            <a:ext cx="8691725" cy="5834320"/>
          </a:xfrm>
          <a:custGeom>
            <a:avLst/>
            <a:gdLst/>
            <a:ahLst/>
            <a:cxnLst/>
            <a:rect r="r" b="b" t="t" l="l"/>
            <a:pathLst>
              <a:path h="5834320" w="8691725">
                <a:moveTo>
                  <a:pt x="0" y="0"/>
                </a:moveTo>
                <a:lnTo>
                  <a:pt x="8691724" y="0"/>
                </a:lnTo>
                <a:lnTo>
                  <a:pt x="8691724" y="5834320"/>
                </a:lnTo>
                <a:lnTo>
                  <a:pt x="0" y="5834320"/>
                </a:lnTo>
                <a:lnTo>
                  <a:pt x="0" y="0"/>
                </a:lnTo>
                <a:close/>
              </a:path>
            </a:pathLst>
          </a:custGeom>
          <a:blipFill>
            <a:blip r:embed="rId2"/>
            <a:stretch>
              <a:fillRect l="0" t="0" r="0" b="0"/>
            </a:stretch>
          </a:blipFill>
        </p:spPr>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sp>
        <p:nvSpPr>
          <p:cNvPr name="TextBox 2" id="2"/>
          <p:cNvSpPr txBox="true"/>
          <p:nvPr/>
        </p:nvSpPr>
        <p:spPr>
          <a:xfrm rot="0">
            <a:off x="0" y="1809750"/>
            <a:ext cx="7695658" cy="6381750"/>
          </a:xfrm>
          <a:prstGeom prst="rect">
            <a:avLst/>
          </a:prstGeom>
        </p:spPr>
        <p:txBody>
          <a:bodyPr anchor="t" rtlCol="false" tIns="0" lIns="0" bIns="0" rIns="0">
            <a:spAutoFit/>
          </a:bodyPr>
          <a:lstStyle/>
          <a:p>
            <a:pPr algn="l" marL="647700" indent="-323850" lvl="1">
              <a:lnSpc>
                <a:spcPts val="4200"/>
              </a:lnSpc>
              <a:buFont typeface="Arial"/>
              <a:buChar char="•"/>
            </a:pPr>
            <a:r>
              <a:rPr lang="en-US" b="true" sz="3000">
                <a:solidFill>
                  <a:srgbClr val="000000"/>
                </a:solidFill>
                <a:latin typeface="Open Sans Bold"/>
                <a:ea typeface="Open Sans Bold"/>
                <a:cs typeface="Open Sans Bold"/>
                <a:sym typeface="Open Sans Bold"/>
              </a:rPr>
              <a:t>Lithuania</a:t>
            </a:r>
            <a:r>
              <a:rPr lang="en-US" sz="3000">
                <a:solidFill>
                  <a:srgbClr val="000000"/>
                </a:solidFill>
                <a:latin typeface="Open Sans"/>
                <a:ea typeface="Open Sans"/>
                <a:cs typeface="Open Sans"/>
                <a:sym typeface="Open Sans"/>
              </a:rPr>
              <a:t> has the </a:t>
            </a:r>
            <a:r>
              <a:rPr lang="en-US" b="true" sz="3000">
                <a:solidFill>
                  <a:srgbClr val="000000"/>
                </a:solidFill>
                <a:latin typeface="Open Sans Bold"/>
                <a:ea typeface="Open Sans Bold"/>
                <a:cs typeface="Open Sans Bold"/>
                <a:sym typeface="Open Sans Bold"/>
              </a:rPr>
              <a:t>highest</a:t>
            </a:r>
            <a:r>
              <a:rPr lang="en-US" sz="3000">
                <a:solidFill>
                  <a:srgbClr val="000000"/>
                </a:solidFill>
                <a:latin typeface="Open Sans"/>
                <a:ea typeface="Open Sans"/>
                <a:cs typeface="Open Sans"/>
                <a:sym typeface="Open Sans"/>
              </a:rPr>
              <a:t> </a:t>
            </a:r>
            <a:r>
              <a:rPr lang="en-US" b="true" sz="3000">
                <a:solidFill>
                  <a:srgbClr val="000000"/>
                </a:solidFill>
                <a:latin typeface="Open Sans Bold"/>
                <a:ea typeface="Open Sans Bold"/>
                <a:cs typeface="Open Sans Bold"/>
                <a:sym typeface="Open Sans Bold"/>
              </a:rPr>
              <a:t>average</a:t>
            </a:r>
            <a:r>
              <a:rPr lang="en-US" sz="3000">
                <a:solidFill>
                  <a:srgbClr val="000000"/>
                </a:solidFill>
                <a:latin typeface="Open Sans"/>
                <a:ea typeface="Open Sans"/>
                <a:cs typeface="Open Sans"/>
                <a:sym typeface="Open Sans"/>
              </a:rPr>
              <a:t> </a:t>
            </a:r>
            <a:r>
              <a:rPr lang="en-US" b="true" sz="3000">
                <a:solidFill>
                  <a:srgbClr val="000000"/>
                </a:solidFill>
                <a:latin typeface="Open Sans Bold"/>
                <a:ea typeface="Open Sans Bold"/>
                <a:cs typeface="Open Sans Bold"/>
                <a:sym typeface="Open Sans Bold"/>
              </a:rPr>
              <a:t>suicide rate</a:t>
            </a:r>
            <a:r>
              <a:rPr lang="en-US" sz="3000">
                <a:solidFill>
                  <a:srgbClr val="000000"/>
                </a:solidFill>
                <a:latin typeface="Open Sans"/>
                <a:ea typeface="Open Sans"/>
                <a:cs typeface="Open Sans"/>
                <a:sym typeface="Open Sans"/>
              </a:rPr>
              <a:t> per 100,000 people among the top 10 listed.</a:t>
            </a:r>
          </a:p>
          <a:p>
            <a:pPr algn="l" marL="647700" indent="-323850" lvl="1">
              <a:lnSpc>
                <a:spcPts val="4200"/>
              </a:lnSpc>
              <a:buFont typeface="Arial"/>
              <a:buChar char="•"/>
            </a:pPr>
            <a:r>
              <a:rPr lang="en-US" b="true" sz="3000">
                <a:solidFill>
                  <a:srgbClr val="000000"/>
                </a:solidFill>
                <a:latin typeface="Open Sans Bold"/>
                <a:ea typeface="Open Sans Bold"/>
                <a:cs typeface="Open Sans Bold"/>
                <a:sym typeface="Open Sans Bold"/>
              </a:rPr>
              <a:t>Sri Lanka, Russian Federation, Hungary, Belarus, Kazakhstan, Latvia, Slovenia, Estonia, and Ukraine</a:t>
            </a:r>
            <a:r>
              <a:rPr lang="en-US" sz="3000">
                <a:solidFill>
                  <a:srgbClr val="000000"/>
                </a:solidFill>
                <a:latin typeface="Open Sans"/>
                <a:ea typeface="Open Sans"/>
                <a:cs typeface="Open Sans"/>
                <a:sym typeface="Open Sans"/>
              </a:rPr>
              <a:t> are countries have </a:t>
            </a:r>
            <a:r>
              <a:rPr lang="en-US" b="true" sz="3000">
                <a:solidFill>
                  <a:srgbClr val="000000"/>
                </a:solidFill>
                <a:latin typeface="Open Sans Bold"/>
                <a:ea typeface="Open Sans Bold"/>
                <a:cs typeface="Open Sans Bold"/>
                <a:sym typeface="Open Sans Bold"/>
              </a:rPr>
              <a:t>progressively lower average suicide</a:t>
            </a:r>
            <a:r>
              <a:rPr lang="en-US" sz="3000">
                <a:solidFill>
                  <a:srgbClr val="000000"/>
                </a:solidFill>
                <a:latin typeface="Open Sans"/>
                <a:ea typeface="Open Sans"/>
                <a:cs typeface="Open Sans"/>
                <a:sym typeface="Open Sans"/>
              </a:rPr>
              <a:t> rates per 100,000 people, with Ukraine having the lowest among the top 10 listed.</a:t>
            </a:r>
          </a:p>
          <a:p>
            <a:pPr algn="l">
              <a:lnSpc>
                <a:spcPts val="4200"/>
              </a:lnSpc>
            </a:pPr>
          </a:p>
        </p:txBody>
      </p:sp>
      <p:sp>
        <p:nvSpPr>
          <p:cNvPr name="Freeform 3" id="3"/>
          <p:cNvSpPr/>
          <p:nvPr/>
        </p:nvSpPr>
        <p:spPr>
          <a:xfrm flipH="false" flipV="false" rot="0">
            <a:off x="7963544" y="1866900"/>
            <a:ext cx="10057837" cy="6675889"/>
          </a:xfrm>
          <a:custGeom>
            <a:avLst/>
            <a:gdLst/>
            <a:ahLst/>
            <a:cxnLst/>
            <a:rect r="r" b="b" t="t" l="l"/>
            <a:pathLst>
              <a:path h="6675889" w="10057837">
                <a:moveTo>
                  <a:pt x="0" y="0"/>
                </a:moveTo>
                <a:lnTo>
                  <a:pt x="10057837" y="0"/>
                </a:lnTo>
                <a:lnTo>
                  <a:pt x="10057837" y="6675889"/>
                </a:lnTo>
                <a:lnTo>
                  <a:pt x="0" y="6675889"/>
                </a:lnTo>
                <a:lnTo>
                  <a:pt x="0" y="0"/>
                </a:lnTo>
                <a:close/>
              </a:path>
            </a:pathLst>
          </a:custGeom>
          <a:blipFill>
            <a:blip r:embed="rId2"/>
            <a:stretch>
              <a:fillRect l="0" t="0" r="0" b="0"/>
            </a:stretch>
          </a:blipFill>
        </p:spPr>
      </p:sp>
      <p:sp>
        <p:nvSpPr>
          <p:cNvPr name="TextBox 4" id="4"/>
          <p:cNvSpPr txBox="true"/>
          <p:nvPr/>
        </p:nvSpPr>
        <p:spPr>
          <a:xfrm rot="0">
            <a:off x="4334901" y="971550"/>
            <a:ext cx="10064235" cy="514350"/>
          </a:xfrm>
          <a:prstGeom prst="rect">
            <a:avLst/>
          </a:prstGeom>
        </p:spPr>
        <p:txBody>
          <a:bodyPr anchor="t" rtlCol="false" tIns="0" lIns="0" bIns="0" rIns="0">
            <a:spAutoFit/>
          </a:bodyPr>
          <a:lstStyle/>
          <a:p>
            <a:pPr algn="ctr">
              <a:lnSpc>
                <a:spcPts val="4200"/>
              </a:lnSpc>
              <a:spcBef>
                <a:spcPct val="0"/>
              </a:spcBef>
            </a:pPr>
            <a:r>
              <a:rPr lang="en-US" b="true" sz="3000">
                <a:solidFill>
                  <a:srgbClr val="000000"/>
                </a:solidFill>
                <a:latin typeface="Open Sans Bold"/>
                <a:ea typeface="Open Sans Bold"/>
                <a:cs typeface="Open Sans Bold"/>
                <a:sym typeface="Open Sans Bold"/>
              </a:rPr>
              <a:t>Top 10 Countries by Avg Suicide Rate per 100k people</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sp>
        <p:nvSpPr>
          <p:cNvPr name="TextBox 2" id="2"/>
          <p:cNvSpPr txBox="true"/>
          <p:nvPr/>
        </p:nvSpPr>
        <p:spPr>
          <a:xfrm rot="0">
            <a:off x="3124447" y="1375010"/>
            <a:ext cx="4178618" cy="514350"/>
          </a:xfrm>
          <a:prstGeom prst="rect">
            <a:avLst/>
          </a:prstGeom>
        </p:spPr>
        <p:txBody>
          <a:bodyPr anchor="t" rtlCol="false" tIns="0" lIns="0" bIns="0" rIns="0">
            <a:spAutoFit/>
          </a:bodyPr>
          <a:lstStyle/>
          <a:p>
            <a:pPr algn="ctr">
              <a:lnSpc>
                <a:spcPts val="4200"/>
              </a:lnSpc>
              <a:spcBef>
                <a:spcPct val="0"/>
              </a:spcBef>
            </a:pPr>
            <a:r>
              <a:rPr lang="en-US" b="true" sz="3000">
                <a:solidFill>
                  <a:srgbClr val="000000"/>
                </a:solidFill>
                <a:latin typeface="Open Sans Bold"/>
                <a:ea typeface="Open Sans Bold"/>
                <a:cs typeface="Open Sans Bold"/>
                <a:sym typeface="Open Sans Bold"/>
              </a:rPr>
              <a:t>Suicides by Age Group</a:t>
            </a:r>
          </a:p>
        </p:txBody>
      </p:sp>
      <p:sp>
        <p:nvSpPr>
          <p:cNvPr name="TextBox 3" id="3"/>
          <p:cNvSpPr txBox="true"/>
          <p:nvPr/>
        </p:nvSpPr>
        <p:spPr>
          <a:xfrm rot="0">
            <a:off x="9898227" y="4005520"/>
            <a:ext cx="7838689" cy="2622550"/>
          </a:xfrm>
          <a:prstGeom prst="rect">
            <a:avLst/>
          </a:prstGeom>
        </p:spPr>
        <p:txBody>
          <a:bodyPr anchor="t" rtlCol="false" tIns="0" lIns="0" bIns="0" rIns="0">
            <a:spAutoFit/>
          </a:bodyPr>
          <a:lstStyle/>
          <a:p>
            <a:pPr algn="l" marL="539753" indent="-269876" lvl="1">
              <a:lnSpc>
                <a:spcPts val="3500"/>
              </a:lnSpc>
              <a:buFont typeface="Arial"/>
              <a:buChar char="•"/>
            </a:pPr>
            <a:r>
              <a:rPr lang="en-US" sz="2500">
                <a:solidFill>
                  <a:srgbClr val="000000"/>
                </a:solidFill>
                <a:latin typeface="Open Sans"/>
                <a:ea typeface="Open Sans"/>
                <a:cs typeface="Open Sans"/>
                <a:sym typeface="Open Sans"/>
              </a:rPr>
              <a:t>The chart shows the average suicide rate per 100k people for different age groups, with the </a:t>
            </a:r>
            <a:r>
              <a:rPr lang="en-US" b="true" sz="2500">
                <a:solidFill>
                  <a:srgbClr val="000000"/>
                </a:solidFill>
                <a:latin typeface="Open Sans Bold"/>
                <a:ea typeface="Open Sans Bold"/>
                <a:cs typeface="Open Sans Bold"/>
                <a:sym typeface="Open Sans Bold"/>
              </a:rPr>
              <a:t>highest rate </a:t>
            </a:r>
            <a:r>
              <a:rPr lang="en-US" sz="2500">
                <a:solidFill>
                  <a:srgbClr val="000000"/>
                </a:solidFill>
                <a:latin typeface="Open Sans"/>
                <a:ea typeface="Open Sans"/>
                <a:cs typeface="Open Sans"/>
                <a:sym typeface="Open Sans"/>
              </a:rPr>
              <a:t>observed among the</a:t>
            </a:r>
            <a:r>
              <a:rPr lang="en-US" b="true" sz="2500">
                <a:solidFill>
                  <a:srgbClr val="000000"/>
                </a:solidFill>
                <a:latin typeface="Open Sans Bold"/>
                <a:ea typeface="Open Sans Bold"/>
                <a:cs typeface="Open Sans Bold"/>
                <a:sym typeface="Open Sans Bold"/>
              </a:rPr>
              <a:t> 75+ age group</a:t>
            </a:r>
            <a:r>
              <a:rPr lang="en-US" sz="2500">
                <a:solidFill>
                  <a:srgbClr val="000000"/>
                </a:solidFill>
                <a:latin typeface="Open Sans"/>
                <a:ea typeface="Open Sans"/>
                <a:cs typeface="Open Sans"/>
                <a:sym typeface="Open Sans"/>
              </a:rPr>
              <a:t> and the </a:t>
            </a:r>
            <a:r>
              <a:rPr lang="en-US" b="true" sz="2500">
                <a:solidFill>
                  <a:srgbClr val="000000"/>
                </a:solidFill>
                <a:latin typeface="Open Sans Bold"/>
                <a:ea typeface="Open Sans Bold"/>
                <a:cs typeface="Open Sans Bold"/>
                <a:sym typeface="Open Sans Bold"/>
              </a:rPr>
              <a:t>lowest rate</a:t>
            </a:r>
            <a:r>
              <a:rPr lang="en-US" sz="2500">
                <a:solidFill>
                  <a:srgbClr val="000000"/>
                </a:solidFill>
                <a:latin typeface="Open Sans"/>
                <a:ea typeface="Open Sans"/>
                <a:cs typeface="Open Sans"/>
                <a:sym typeface="Open Sans"/>
              </a:rPr>
              <a:t> among the</a:t>
            </a:r>
            <a:r>
              <a:rPr lang="en-US" b="true" sz="2500">
                <a:solidFill>
                  <a:srgbClr val="000000"/>
                </a:solidFill>
                <a:latin typeface="Open Sans Bold"/>
                <a:ea typeface="Open Sans Bold"/>
                <a:cs typeface="Open Sans Bold"/>
                <a:sym typeface="Open Sans Bold"/>
              </a:rPr>
              <a:t> 5-14 age group.</a:t>
            </a:r>
          </a:p>
          <a:p>
            <a:pPr algn="l">
              <a:lnSpc>
                <a:spcPts val="3500"/>
              </a:lnSpc>
            </a:pPr>
          </a:p>
        </p:txBody>
      </p:sp>
      <p:sp>
        <p:nvSpPr>
          <p:cNvPr name="Freeform 4" id="4"/>
          <p:cNvSpPr/>
          <p:nvPr/>
        </p:nvSpPr>
        <p:spPr>
          <a:xfrm flipH="false" flipV="false" rot="0">
            <a:off x="680283" y="2668794"/>
            <a:ext cx="9475296" cy="5708866"/>
          </a:xfrm>
          <a:custGeom>
            <a:avLst/>
            <a:gdLst/>
            <a:ahLst/>
            <a:cxnLst/>
            <a:rect r="r" b="b" t="t" l="l"/>
            <a:pathLst>
              <a:path h="5708866" w="9475296">
                <a:moveTo>
                  <a:pt x="0" y="0"/>
                </a:moveTo>
                <a:lnTo>
                  <a:pt x="9475295" y="0"/>
                </a:lnTo>
                <a:lnTo>
                  <a:pt x="9475295" y="5708866"/>
                </a:lnTo>
                <a:lnTo>
                  <a:pt x="0" y="5708866"/>
                </a:lnTo>
                <a:lnTo>
                  <a:pt x="0" y="0"/>
                </a:lnTo>
                <a:close/>
              </a:path>
            </a:pathLst>
          </a:custGeom>
          <a:blipFill>
            <a:blip r:embed="rId2"/>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grpSp>
        <p:nvGrpSpPr>
          <p:cNvPr name="Group 2" id="2"/>
          <p:cNvGrpSpPr/>
          <p:nvPr/>
        </p:nvGrpSpPr>
        <p:grpSpPr>
          <a:xfrm rot="0">
            <a:off x="2946027" y="1398237"/>
            <a:ext cx="12741423" cy="7490526"/>
            <a:chOff x="0" y="0"/>
            <a:chExt cx="16988563" cy="9987368"/>
          </a:xfrm>
        </p:grpSpPr>
        <p:sp>
          <p:nvSpPr>
            <p:cNvPr name="TextBox 3" id="3"/>
            <p:cNvSpPr txBox="true"/>
            <p:nvPr/>
          </p:nvSpPr>
          <p:spPr>
            <a:xfrm rot="0">
              <a:off x="0" y="2760646"/>
              <a:ext cx="16988563" cy="7226723"/>
            </a:xfrm>
            <a:prstGeom prst="rect">
              <a:avLst/>
            </a:prstGeom>
          </p:spPr>
          <p:txBody>
            <a:bodyPr anchor="t" rtlCol="false" tIns="0" lIns="0" bIns="0" rIns="0">
              <a:spAutoFit/>
            </a:bodyPr>
            <a:lstStyle/>
            <a:p>
              <a:pPr algn="l" marL="0" indent="0" lvl="0">
                <a:lnSpc>
                  <a:spcPts val="3920"/>
                </a:lnSpc>
                <a:spcBef>
                  <a:spcPct val="0"/>
                </a:spcBef>
              </a:pPr>
              <a:r>
                <a:rPr lang="en-US" sz="2800">
                  <a:solidFill>
                    <a:srgbClr val="000000"/>
                  </a:solidFill>
                  <a:latin typeface="Canva Sans"/>
                  <a:ea typeface="Canva Sans"/>
                  <a:cs typeface="Canva Sans"/>
                  <a:sym typeface="Canva Sans"/>
                </a:rPr>
                <a:t>The Global Suicide Rate Analysis project is designed to investigate the patterns and factors associated with suicide rates around the world, covering data from 1985 to 2016. This period includes diverse economic, political, and social transformations that have shaped national policies, public health strategies, and quality of life. By studying this data over three decades, the project aims to explore how various socioeconomic indicators—such as GDP per capita, Average suicide rate per 100k population, gender and suicide rates—interrelate and influence public health outcomes. This analysis will use Hive and Ambari for data processing, enabling efficient handling and querying of extensive datasets for reliable aggregation and insights.</a:t>
              </a:r>
            </a:p>
          </p:txBody>
        </p:sp>
        <p:sp>
          <p:nvSpPr>
            <p:cNvPr name="TextBox 4" id="4"/>
            <p:cNvSpPr txBox="true"/>
            <p:nvPr/>
          </p:nvSpPr>
          <p:spPr>
            <a:xfrm rot="0">
              <a:off x="0" y="180975"/>
              <a:ext cx="16988563" cy="1740957"/>
            </a:xfrm>
            <a:prstGeom prst="rect">
              <a:avLst/>
            </a:prstGeom>
          </p:spPr>
          <p:txBody>
            <a:bodyPr anchor="t" rtlCol="false" tIns="0" lIns="0" bIns="0" rIns="0">
              <a:spAutoFit/>
            </a:bodyPr>
            <a:lstStyle/>
            <a:p>
              <a:pPr algn="l" marL="0" indent="0" lvl="0">
                <a:lnSpc>
                  <a:spcPts val="9499"/>
                </a:lnSpc>
              </a:pPr>
              <a:r>
                <a:rPr lang="en-US" sz="9499">
                  <a:solidFill>
                    <a:srgbClr val="000000"/>
                  </a:solidFill>
                  <a:latin typeface="Canva Sans"/>
                  <a:ea typeface="Canva Sans"/>
                  <a:cs typeface="Canva Sans"/>
                  <a:sym typeface="Canva Sans"/>
                </a:rPr>
                <a:t>About project</a:t>
              </a:r>
            </a:p>
          </p:txBody>
        </p:sp>
      </p:grpSp>
      <p:sp>
        <p:nvSpPr>
          <p:cNvPr name="Freeform 5" id="5"/>
          <p:cNvSpPr/>
          <p:nvPr/>
        </p:nvSpPr>
        <p:spPr>
          <a:xfrm flipH="false" flipV="false" rot="0">
            <a:off x="1266626" y="3777249"/>
            <a:ext cx="1367991" cy="2732501"/>
          </a:xfrm>
          <a:custGeom>
            <a:avLst/>
            <a:gdLst/>
            <a:ahLst/>
            <a:cxnLst/>
            <a:rect r="r" b="b" t="t" l="l"/>
            <a:pathLst>
              <a:path h="2732501" w="1367991">
                <a:moveTo>
                  <a:pt x="0" y="0"/>
                </a:moveTo>
                <a:lnTo>
                  <a:pt x="1367991" y="0"/>
                </a:lnTo>
                <a:lnTo>
                  <a:pt x="1367991" y="2732502"/>
                </a:lnTo>
                <a:lnTo>
                  <a:pt x="0" y="273250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sp>
        <p:nvSpPr>
          <p:cNvPr name="TextBox 2" id="2"/>
          <p:cNvSpPr txBox="true"/>
          <p:nvPr/>
        </p:nvSpPr>
        <p:spPr>
          <a:xfrm rot="0">
            <a:off x="430019" y="7105650"/>
            <a:ext cx="17046431" cy="3714750"/>
          </a:xfrm>
          <a:prstGeom prst="rect">
            <a:avLst/>
          </a:prstGeom>
        </p:spPr>
        <p:txBody>
          <a:bodyPr anchor="t" rtlCol="false" tIns="0" lIns="0" bIns="0" rIns="0">
            <a:spAutoFit/>
          </a:bodyPr>
          <a:lstStyle/>
          <a:p>
            <a:pPr algn="l" marL="647700" indent="-323850" lvl="1">
              <a:lnSpc>
                <a:spcPts val="4200"/>
              </a:lnSpc>
              <a:buFont typeface="Arial"/>
              <a:buChar char="•"/>
            </a:pPr>
            <a:r>
              <a:rPr lang="en-US" sz="3000">
                <a:solidFill>
                  <a:srgbClr val="000000"/>
                </a:solidFill>
                <a:latin typeface="Open Sans"/>
                <a:ea typeface="Open Sans"/>
                <a:cs typeface="Open Sans"/>
                <a:sym typeface="Open Sans"/>
              </a:rPr>
              <a:t>The chart shows the total number of suicides and the average suicide rate per 100k people for different age groups. The </a:t>
            </a:r>
            <a:r>
              <a:rPr lang="en-US" b="true" sz="3000">
                <a:solidFill>
                  <a:srgbClr val="000000"/>
                </a:solidFill>
                <a:latin typeface="Open Sans Bold"/>
                <a:ea typeface="Open Sans Bold"/>
                <a:cs typeface="Open Sans Bold"/>
                <a:sym typeface="Open Sans Bold"/>
              </a:rPr>
              <a:t>75+ age group</a:t>
            </a:r>
            <a:r>
              <a:rPr lang="en-US" sz="3000">
                <a:solidFill>
                  <a:srgbClr val="000000"/>
                </a:solidFill>
                <a:latin typeface="Open Sans"/>
                <a:ea typeface="Open Sans"/>
                <a:cs typeface="Open Sans"/>
                <a:sym typeface="Open Sans"/>
              </a:rPr>
              <a:t> has the </a:t>
            </a:r>
            <a:r>
              <a:rPr lang="en-US" b="true" sz="3000">
                <a:solidFill>
                  <a:srgbClr val="000000"/>
                </a:solidFill>
                <a:latin typeface="Open Sans Bold"/>
                <a:ea typeface="Open Sans Bold"/>
                <a:cs typeface="Open Sans Bold"/>
                <a:sym typeface="Open Sans Bold"/>
              </a:rPr>
              <a:t>highest total number of suicides</a:t>
            </a:r>
            <a:r>
              <a:rPr lang="en-US" sz="3000">
                <a:solidFill>
                  <a:srgbClr val="000000"/>
                </a:solidFill>
                <a:latin typeface="Open Sans"/>
                <a:ea typeface="Open Sans"/>
                <a:cs typeface="Open Sans"/>
                <a:sym typeface="Open Sans"/>
              </a:rPr>
              <a:t>, while the </a:t>
            </a:r>
            <a:r>
              <a:rPr lang="en-US" b="true" sz="3000">
                <a:solidFill>
                  <a:srgbClr val="000000"/>
                </a:solidFill>
                <a:latin typeface="Open Sans Bold"/>
                <a:ea typeface="Open Sans Bold"/>
                <a:cs typeface="Open Sans Bold"/>
                <a:sym typeface="Open Sans Bold"/>
              </a:rPr>
              <a:t>5-14 age group has the lowest</a:t>
            </a:r>
            <a:r>
              <a:rPr lang="en-US" sz="3000">
                <a:solidFill>
                  <a:srgbClr val="000000"/>
                </a:solidFill>
                <a:latin typeface="Open Sans"/>
                <a:ea typeface="Open Sans"/>
                <a:cs typeface="Open Sans"/>
                <a:sym typeface="Open Sans"/>
              </a:rPr>
              <a:t>. </a:t>
            </a:r>
          </a:p>
          <a:p>
            <a:pPr algn="l" marL="647700" indent="-323850" lvl="1">
              <a:lnSpc>
                <a:spcPts val="4200"/>
              </a:lnSpc>
              <a:buFont typeface="Arial"/>
              <a:buChar char="•"/>
            </a:pPr>
            <a:r>
              <a:rPr lang="en-US" sz="3000">
                <a:solidFill>
                  <a:srgbClr val="000000"/>
                </a:solidFill>
                <a:latin typeface="Open Sans"/>
                <a:ea typeface="Open Sans"/>
                <a:cs typeface="Open Sans"/>
                <a:sym typeface="Open Sans"/>
              </a:rPr>
              <a:t>The </a:t>
            </a:r>
            <a:r>
              <a:rPr lang="en-US" b="true" sz="3000">
                <a:solidFill>
                  <a:srgbClr val="000000"/>
                </a:solidFill>
                <a:latin typeface="Open Sans Bold"/>
                <a:ea typeface="Open Sans Bold"/>
                <a:cs typeface="Open Sans Bold"/>
                <a:sym typeface="Open Sans Bold"/>
              </a:rPr>
              <a:t>average suicide rate per 100k people decreases with age</a:t>
            </a:r>
            <a:r>
              <a:rPr lang="en-US" sz="3000">
                <a:solidFill>
                  <a:srgbClr val="000000"/>
                </a:solidFill>
                <a:latin typeface="Open Sans"/>
                <a:ea typeface="Open Sans"/>
                <a:cs typeface="Open Sans"/>
                <a:sym typeface="Open Sans"/>
              </a:rPr>
              <a:t>, with the highest rate among the 75+ age group and the lowest among the 5-14 age group.</a:t>
            </a:r>
          </a:p>
          <a:p>
            <a:pPr algn="l">
              <a:lnSpc>
                <a:spcPts val="4200"/>
              </a:lnSpc>
            </a:pPr>
          </a:p>
          <a:p>
            <a:pPr algn="l">
              <a:lnSpc>
                <a:spcPts val="4200"/>
              </a:lnSpc>
            </a:pPr>
          </a:p>
        </p:txBody>
      </p:sp>
      <p:sp>
        <p:nvSpPr>
          <p:cNvPr name="Freeform 3" id="3"/>
          <p:cNvSpPr/>
          <p:nvPr/>
        </p:nvSpPr>
        <p:spPr>
          <a:xfrm flipH="false" flipV="false" rot="0">
            <a:off x="3740122" y="1385031"/>
            <a:ext cx="11301259" cy="5777769"/>
          </a:xfrm>
          <a:custGeom>
            <a:avLst/>
            <a:gdLst/>
            <a:ahLst/>
            <a:cxnLst/>
            <a:rect r="r" b="b" t="t" l="l"/>
            <a:pathLst>
              <a:path h="5777769" w="11301259">
                <a:moveTo>
                  <a:pt x="0" y="0"/>
                </a:moveTo>
                <a:lnTo>
                  <a:pt x="11301259" y="0"/>
                </a:lnTo>
                <a:lnTo>
                  <a:pt x="11301259" y="5777769"/>
                </a:lnTo>
                <a:lnTo>
                  <a:pt x="0" y="5777769"/>
                </a:lnTo>
                <a:lnTo>
                  <a:pt x="0" y="0"/>
                </a:lnTo>
                <a:close/>
              </a:path>
            </a:pathLst>
          </a:custGeom>
          <a:blipFill>
            <a:blip r:embed="rId2"/>
            <a:stretch>
              <a:fillRect l="0" t="0" r="0" b="0"/>
            </a:stretch>
          </a:blipFill>
        </p:spPr>
      </p:sp>
      <p:sp>
        <p:nvSpPr>
          <p:cNvPr name="TextBox 4" id="4"/>
          <p:cNvSpPr txBox="true"/>
          <p:nvPr/>
        </p:nvSpPr>
        <p:spPr>
          <a:xfrm rot="0">
            <a:off x="4501396" y="514350"/>
            <a:ext cx="9285208" cy="514350"/>
          </a:xfrm>
          <a:prstGeom prst="rect">
            <a:avLst/>
          </a:prstGeom>
        </p:spPr>
        <p:txBody>
          <a:bodyPr anchor="t" rtlCol="false" tIns="0" lIns="0" bIns="0" rIns="0">
            <a:spAutoFit/>
          </a:bodyPr>
          <a:lstStyle/>
          <a:p>
            <a:pPr algn="ctr">
              <a:lnSpc>
                <a:spcPts val="4200"/>
              </a:lnSpc>
              <a:spcBef>
                <a:spcPct val="0"/>
              </a:spcBef>
            </a:pPr>
            <a:r>
              <a:rPr lang="en-US" b="true" sz="3000">
                <a:solidFill>
                  <a:srgbClr val="000000"/>
                </a:solidFill>
                <a:latin typeface="Open Sans Bold"/>
                <a:ea typeface="Open Sans Bold"/>
                <a:cs typeface="Open Sans Bold"/>
                <a:sym typeface="Open Sans Bold"/>
              </a:rPr>
              <a:t>Total Suicides and Avg Suicide Rate by Age Group</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sp>
        <p:nvSpPr>
          <p:cNvPr name="TextBox 2" id="2"/>
          <p:cNvSpPr txBox="true"/>
          <p:nvPr/>
        </p:nvSpPr>
        <p:spPr>
          <a:xfrm rot="0">
            <a:off x="358820" y="6885105"/>
            <a:ext cx="17046431" cy="4248150"/>
          </a:xfrm>
          <a:prstGeom prst="rect">
            <a:avLst/>
          </a:prstGeom>
        </p:spPr>
        <p:txBody>
          <a:bodyPr anchor="t" rtlCol="false" tIns="0" lIns="0" bIns="0" rIns="0">
            <a:spAutoFit/>
          </a:bodyPr>
          <a:lstStyle/>
          <a:p>
            <a:pPr algn="l" marL="647700" indent="-323850" lvl="1">
              <a:lnSpc>
                <a:spcPts val="4200"/>
              </a:lnSpc>
              <a:buFont typeface="Arial"/>
              <a:buChar char="•"/>
            </a:pPr>
            <a:r>
              <a:rPr lang="en-US" sz="3000">
                <a:solidFill>
                  <a:srgbClr val="000000"/>
                </a:solidFill>
                <a:latin typeface="Open Sans"/>
                <a:ea typeface="Open Sans"/>
                <a:cs typeface="Open Sans"/>
                <a:sym typeface="Open Sans"/>
              </a:rPr>
              <a:t>The chart shows the total number of suicides and the average suicide rate per 100k people for different age groups, broken down by sex. </a:t>
            </a:r>
          </a:p>
          <a:p>
            <a:pPr algn="l" marL="647700" indent="-323850" lvl="1">
              <a:lnSpc>
                <a:spcPts val="4200"/>
              </a:lnSpc>
              <a:buFont typeface="Arial"/>
              <a:buChar char="•"/>
            </a:pPr>
            <a:r>
              <a:rPr lang="en-US" sz="3000">
                <a:solidFill>
                  <a:srgbClr val="000000"/>
                </a:solidFill>
                <a:latin typeface="Open Sans"/>
                <a:ea typeface="Open Sans"/>
                <a:cs typeface="Open Sans"/>
                <a:sym typeface="Open Sans"/>
              </a:rPr>
              <a:t>The 75+ age group has the highest total number of suicides, while the 5-14 age group has the lowest. </a:t>
            </a:r>
          </a:p>
          <a:p>
            <a:pPr algn="l" marL="647700" indent="-323850" lvl="1">
              <a:lnSpc>
                <a:spcPts val="4200"/>
              </a:lnSpc>
              <a:buFont typeface="Arial"/>
              <a:buChar char="•"/>
            </a:pPr>
            <a:r>
              <a:rPr lang="en-US" sz="3000">
                <a:solidFill>
                  <a:srgbClr val="000000"/>
                </a:solidFill>
                <a:latin typeface="Open Sans"/>
                <a:ea typeface="Open Sans"/>
                <a:cs typeface="Open Sans"/>
                <a:sym typeface="Open Sans"/>
              </a:rPr>
              <a:t>The </a:t>
            </a:r>
            <a:r>
              <a:rPr lang="en-US" b="true" sz="3000">
                <a:solidFill>
                  <a:srgbClr val="000000"/>
                </a:solidFill>
                <a:latin typeface="Open Sans Bold"/>
                <a:ea typeface="Open Sans Bold"/>
                <a:cs typeface="Open Sans Bold"/>
                <a:sym typeface="Open Sans Bold"/>
              </a:rPr>
              <a:t>average suicide rate per 100k people is higher for males than females across all age groups,</a:t>
            </a:r>
            <a:r>
              <a:rPr lang="en-US" sz="3000">
                <a:solidFill>
                  <a:srgbClr val="000000"/>
                </a:solidFill>
                <a:latin typeface="Open Sans"/>
                <a:ea typeface="Open Sans"/>
                <a:cs typeface="Open Sans"/>
                <a:sym typeface="Open Sans"/>
              </a:rPr>
              <a:t> with the highest rate observed among older males</a:t>
            </a:r>
          </a:p>
          <a:p>
            <a:pPr algn="l">
              <a:lnSpc>
                <a:spcPts val="4200"/>
              </a:lnSpc>
            </a:pPr>
          </a:p>
          <a:p>
            <a:pPr algn="l">
              <a:lnSpc>
                <a:spcPts val="4200"/>
              </a:lnSpc>
            </a:pPr>
          </a:p>
        </p:txBody>
      </p:sp>
      <p:sp>
        <p:nvSpPr>
          <p:cNvPr name="TextBox 3" id="3"/>
          <p:cNvSpPr txBox="true"/>
          <p:nvPr/>
        </p:nvSpPr>
        <p:spPr>
          <a:xfrm rot="0">
            <a:off x="3346252" y="514350"/>
            <a:ext cx="11595497" cy="514350"/>
          </a:xfrm>
          <a:prstGeom prst="rect">
            <a:avLst/>
          </a:prstGeom>
        </p:spPr>
        <p:txBody>
          <a:bodyPr anchor="t" rtlCol="false" tIns="0" lIns="0" bIns="0" rIns="0">
            <a:spAutoFit/>
          </a:bodyPr>
          <a:lstStyle/>
          <a:p>
            <a:pPr algn="ctr">
              <a:lnSpc>
                <a:spcPts val="4200"/>
              </a:lnSpc>
              <a:spcBef>
                <a:spcPct val="0"/>
              </a:spcBef>
            </a:pPr>
            <a:r>
              <a:rPr lang="en-US" b="true" sz="3000">
                <a:solidFill>
                  <a:srgbClr val="000000"/>
                </a:solidFill>
                <a:latin typeface="Open Sans Bold"/>
                <a:ea typeface="Open Sans Bold"/>
                <a:cs typeface="Open Sans Bold"/>
                <a:sym typeface="Open Sans Bold"/>
              </a:rPr>
              <a:t>Total Suicides and Avg Suicide Rate by Age Group and Gender</a:t>
            </a:r>
          </a:p>
        </p:txBody>
      </p:sp>
      <p:sp>
        <p:nvSpPr>
          <p:cNvPr name="Freeform 4" id="4"/>
          <p:cNvSpPr/>
          <p:nvPr/>
        </p:nvSpPr>
        <p:spPr>
          <a:xfrm flipH="false" flipV="false" rot="0">
            <a:off x="3493371" y="1249245"/>
            <a:ext cx="11301259" cy="5693009"/>
          </a:xfrm>
          <a:custGeom>
            <a:avLst/>
            <a:gdLst/>
            <a:ahLst/>
            <a:cxnLst/>
            <a:rect r="r" b="b" t="t" l="l"/>
            <a:pathLst>
              <a:path h="5693009" w="11301259">
                <a:moveTo>
                  <a:pt x="0" y="0"/>
                </a:moveTo>
                <a:lnTo>
                  <a:pt x="11301258" y="0"/>
                </a:lnTo>
                <a:lnTo>
                  <a:pt x="11301258" y="5693010"/>
                </a:lnTo>
                <a:lnTo>
                  <a:pt x="0" y="5693010"/>
                </a:lnTo>
                <a:lnTo>
                  <a:pt x="0" y="0"/>
                </a:lnTo>
                <a:close/>
              </a:path>
            </a:pathLst>
          </a:custGeom>
          <a:blipFill>
            <a:blip r:embed="rId2"/>
            <a:stretch>
              <a:fillRect l="0" t="0" r="0" b="0"/>
            </a:stretch>
          </a:blipFill>
        </p:spPr>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sp>
        <p:nvSpPr>
          <p:cNvPr name="TextBox 2" id="2"/>
          <p:cNvSpPr txBox="true"/>
          <p:nvPr/>
        </p:nvSpPr>
        <p:spPr>
          <a:xfrm rot="0">
            <a:off x="2271186" y="1375010"/>
            <a:ext cx="5923240" cy="514350"/>
          </a:xfrm>
          <a:prstGeom prst="rect">
            <a:avLst/>
          </a:prstGeom>
        </p:spPr>
        <p:txBody>
          <a:bodyPr anchor="t" rtlCol="false" tIns="0" lIns="0" bIns="0" rIns="0">
            <a:spAutoFit/>
          </a:bodyPr>
          <a:lstStyle/>
          <a:p>
            <a:pPr algn="ctr">
              <a:lnSpc>
                <a:spcPts val="4200"/>
              </a:lnSpc>
              <a:spcBef>
                <a:spcPct val="0"/>
              </a:spcBef>
            </a:pPr>
            <a:r>
              <a:rPr lang="en-US" b="true" sz="3000">
                <a:solidFill>
                  <a:srgbClr val="000000"/>
                </a:solidFill>
                <a:latin typeface="Open Sans Bold"/>
                <a:ea typeface="Open Sans Bold"/>
                <a:cs typeface="Open Sans Bold"/>
                <a:sym typeface="Open Sans Bold"/>
              </a:rPr>
              <a:t>Avg Suicide Rate by Generation</a:t>
            </a:r>
          </a:p>
        </p:txBody>
      </p:sp>
      <p:sp>
        <p:nvSpPr>
          <p:cNvPr name="TextBox 3" id="3"/>
          <p:cNvSpPr txBox="true"/>
          <p:nvPr/>
        </p:nvSpPr>
        <p:spPr>
          <a:xfrm rot="0">
            <a:off x="9898227" y="4005520"/>
            <a:ext cx="7838689" cy="2622550"/>
          </a:xfrm>
          <a:prstGeom prst="rect">
            <a:avLst/>
          </a:prstGeom>
        </p:spPr>
        <p:txBody>
          <a:bodyPr anchor="t" rtlCol="false" tIns="0" lIns="0" bIns="0" rIns="0">
            <a:spAutoFit/>
          </a:bodyPr>
          <a:lstStyle/>
          <a:p>
            <a:pPr algn="l" marL="539753" indent="-269876" lvl="1">
              <a:lnSpc>
                <a:spcPts val="3500"/>
              </a:lnSpc>
              <a:buFont typeface="Arial"/>
              <a:buChar char="•"/>
            </a:pPr>
            <a:r>
              <a:rPr lang="en-US" sz="2500">
                <a:solidFill>
                  <a:srgbClr val="000000"/>
                </a:solidFill>
                <a:latin typeface="Open Sans"/>
                <a:ea typeface="Open Sans"/>
                <a:cs typeface="Open Sans"/>
                <a:sym typeface="Open Sans"/>
              </a:rPr>
              <a:t>The chart shows the average suicide rate per 100k people for different generations, with the </a:t>
            </a:r>
            <a:r>
              <a:rPr lang="en-US" b="true" sz="2500">
                <a:solidFill>
                  <a:srgbClr val="000000"/>
                </a:solidFill>
                <a:latin typeface="Open Sans Bold"/>
                <a:ea typeface="Open Sans Bold"/>
                <a:cs typeface="Open Sans Bold"/>
                <a:sym typeface="Open Sans Bold"/>
              </a:rPr>
              <a:t>highest rate observed among the G.I. Generation</a:t>
            </a:r>
            <a:r>
              <a:rPr lang="en-US" sz="2500">
                <a:solidFill>
                  <a:srgbClr val="000000"/>
                </a:solidFill>
                <a:latin typeface="Open Sans"/>
                <a:ea typeface="Open Sans"/>
                <a:cs typeface="Open Sans"/>
                <a:sym typeface="Open Sans"/>
              </a:rPr>
              <a:t> and the</a:t>
            </a:r>
            <a:r>
              <a:rPr lang="en-US" b="true" sz="2500">
                <a:solidFill>
                  <a:srgbClr val="000000"/>
                </a:solidFill>
                <a:latin typeface="Open Sans Bold"/>
                <a:ea typeface="Open Sans Bold"/>
                <a:cs typeface="Open Sans Bold"/>
                <a:sym typeface="Open Sans Bold"/>
              </a:rPr>
              <a:t> lowest rate among Generation Z.</a:t>
            </a:r>
          </a:p>
          <a:p>
            <a:pPr algn="l">
              <a:lnSpc>
                <a:spcPts val="3500"/>
              </a:lnSpc>
            </a:pPr>
          </a:p>
        </p:txBody>
      </p:sp>
      <p:sp>
        <p:nvSpPr>
          <p:cNvPr name="Freeform 4" id="4"/>
          <p:cNvSpPr/>
          <p:nvPr/>
        </p:nvSpPr>
        <p:spPr>
          <a:xfrm flipH="false" flipV="false" rot="0">
            <a:off x="761963" y="2446140"/>
            <a:ext cx="8903586" cy="5798460"/>
          </a:xfrm>
          <a:custGeom>
            <a:avLst/>
            <a:gdLst/>
            <a:ahLst/>
            <a:cxnLst/>
            <a:rect r="r" b="b" t="t" l="l"/>
            <a:pathLst>
              <a:path h="5798460" w="8903586">
                <a:moveTo>
                  <a:pt x="0" y="0"/>
                </a:moveTo>
                <a:lnTo>
                  <a:pt x="8903586" y="0"/>
                </a:lnTo>
                <a:lnTo>
                  <a:pt x="8903586" y="5798460"/>
                </a:lnTo>
                <a:lnTo>
                  <a:pt x="0" y="5798460"/>
                </a:lnTo>
                <a:lnTo>
                  <a:pt x="0" y="0"/>
                </a:lnTo>
                <a:close/>
              </a:path>
            </a:pathLst>
          </a:custGeom>
          <a:blipFill>
            <a:blip r:embed="rId2"/>
            <a:stretch>
              <a:fillRect l="0" t="0" r="0" b="0"/>
            </a:stretch>
          </a:blipFill>
        </p:spPr>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sp>
        <p:nvSpPr>
          <p:cNvPr name="Freeform 2" id="2"/>
          <p:cNvSpPr/>
          <p:nvPr/>
        </p:nvSpPr>
        <p:spPr>
          <a:xfrm flipH="false" flipV="false" rot="0">
            <a:off x="738468" y="2687917"/>
            <a:ext cx="8405532" cy="6570383"/>
          </a:xfrm>
          <a:custGeom>
            <a:avLst/>
            <a:gdLst/>
            <a:ahLst/>
            <a:cxnLst/>
            <a:rect r="r" b="b" t="t" l="l"/>
            <a:pathLst>
              <a:path h="6570383" w="8405532">
                <a:moveTo>
                  <a:pt x="0" y="0"/>
                </a:moveTo>
                <a:lnTo>
                  <a:pt x="8405532" y="0"/>
                </a:lnTo>
                <a:lnTo>
                  <a:pt x="8405532" y="6570383"/>
                </a:lnTo>
                <a:lnTo>
                  <a:pt x="0" y="6570383"/>
                </a:lnTo>
                <a:lnTo>
                  <a:pt x="0" y="0"/>
                </a:lnTo>
                <a:close/>
              </a:path>
            </a:pathLst>
          </a:custGeom>
          <a:blipFill>
            <a:blip r:embed="rId2"/>
            <a:stretch>
              <a:fillRect l="-4571" t="0" r="0" b="0"/>
            </a:stretch>
          </a:blipFill>
        </p:spPr>
      </p:sp>
      <p:sp>
        <p:nvSpPr>
          <p:cNvPr name="Freeform 3" id="3"/>
          <p:cNvSpPr/>
          <p:nvPr/>
        </p:nvSpPr>
        <p:spPr>
          <a:xfrm flipH="false" flipV="false" rot="0">
            <a:off x="9389822" y="2687917"/>
            <a:ext cx="8659349" cy="6468906"/>
          </a:xfrm>
          <a:custGeom>
            <a:avLst/>
            <a:gdLst/>
            <a:ahLst/>
            <a:cxnLst/>
            <a:rect r="r" b="b" t="t" l="l"/>
            <a:pathLst>
              <a:path h="6468906" w="8659349">
                <a:moveTo>
                  <a:pt x="0" y="0"/>
                </a:moveTo>
                <a:lnTo>
                  <a:pt x="8659349" y="0"/>
                </a:lnTo>
                <a:lnTo>
                  <a:pt x="8659349" y="6468906"/>
                </a:lnTo>
                <a:lnTo>
                  <a:pt x="0" y="6468906"/>
                </a:lnTo>
                <a:lnTo>
                  <a:pt x="0" y="0"/>
                </a:lnTo>
                <a:close/>
              </a:path>
            </a:pathLst>
          </a:custGeom>
          <a:blipFill>
            <a:blip r:embed="rId3"/>
            <a:stretch>
              <a:fillRect l="0" t="0" r="0" b="-563"/>
            </a:stretch>
          </a:blipFill>
        </p:spPr>
      </p:sp>
      <p:sp>
        <p:nvSpPr>
          <p:cNvPr name="TextBox 4" id="4"/>
          <p:cNvSpPr txBox="true"/>
          <p:nvPr/>
        </p:nvSpPr>
        <p:spPr>
          <a:xfrm rot="0">
            <a:off x="19050" y="971550"/>
            <a:ext cx="15791154" cy="514350"/>
          </a:xfrm>
          <a:prstGeom prst="rect">
            <a:avLst/>
          </a:prstGeom>
        </p:spPr>
        <p:txBody>
          <a:bodyPr anchor="t" rtlCol="false" tIns="0" lIns="0" bIns="0" rIns="0">
            <a:spAutoFit/>
          </a:bodyPr>
          <a:lstStyle/>
          <a:p>
            <a:pPr algn="ctr">
              <a:lnSpc>
                <a:spcPts val="4200"/>
              </a:lnSpc>
              <a:spcBef>
                <a:spcPct val="0"/>
              </a:spcBef>
            </a:pPr>
            <a:r>
              <a:rPr lang="en-US" b="true" sz="3000">
                <a:solidFill>
                  <a:srgbClr val="000000"/>
                </a:solidFill>
                <a:latin typeface="Open Sans Bold"/>
                <a:ea typeface="Open Sans Bold"/>
                <a:cs typeface="Open Sans Bold"/>
                <a:sym typeface="Open Sans Bold"/>
              </a:rPr>
              <a:t>Heatmap of  Total Suicides  by Country, Gender,Age Group</a:t>
            </a:r>
          </a:p>
        </p:txBody>
      </p:sp>
    </p:spTree>
  </p:cSld>
  <p:clrMapOvr>
    <a:masterClrMapping/>
  </p:clrMapOvr>
</p:sld>
</file>

<file path=ppt/slides/slide24.xml><?xml version="1.0" encoding="utf-8"?>
<p:sld xmlns:p="http://schemas.openxmlformats.org/presentationml/2006/main" xmlns:a="http://schemas.openxmlformats.org/drawingml/2006/main">
  <p:cSld>
    <p:bg>
      <p:bgPr>
        <a:solidFill>
          <a:srgbClr val="F2F4F5"/>
        </a:solidFill>
      </p:bgPr>
    </p:bg>
    <p:spTree>
      <p:nvGrpSpPr>
        <p:cNvPr id="1" name=""/>
        <p:cNvGrpSpPr/>
        <p:nvPr/>
      </p:nvGrpSpPr>
      <p:grpSpPr>
        <a:xfrm>
          <a:off x="0" y="0"/>
          <a:ext cx="0" cy="0"/>
          <a:chOff x="0" y="0"/>
          <a:chExt cx="0" cy="0"/>
        </a:xfrm>
      </p:grpSpPr>
      <p:sp>
        <p:nvSpPr>
          <p:cNvPr name="TextBox 2" id="2"/>
          <p:cNvSpPr txBox="true"/>
          <p:nvPr/>
        </p:nvSpPr>
        <p:spPr>
          <a:xfrm rot="0">
            <a:off x="1028700" y="2190750"/>
            <a:ext cx="16048921" cy="6381750"/>
          </a:xfrm>
          <a:prstGeom prst="rect">
            <a:avLst/>
          </a:prstGeom>
        </p:spPr>
        <p:txBody>
          <a:bodyPr anchor="t" rtlCol="false" tIns="0" lIns="0" bIns="0" rIns="0">
            <a:spAutoFit/>
          </a:bodyPr>
          <a:lstStyle/>
          <a:p>
            <a:pPr algn="l" marL="647700" indent="-323850" lvl="1">
              <a:lnSpc>
                <a:spcPts val="4200"/>
              </a:lnSpc>
              <a:buFont typeface="Arial"/>
              <a:buChar char="•"/>
            </a:pPr>
            <a:r>
              <a:rPr lang="en-US" sz="3000">
                <a:solidFill>
                  <a:srgbClr val="000000"/>
                </a:solidFill>
                <a:latin typeface="Open Sans"/>
                <a:ea typeface="Open Sans"/>
                <a:cs typeface="Open Sans"/>
                <a:sym typeface="Open Sans"/>
              </a:rPr>
              <a:t>The heatmap provides a visual representation of the</a:t>
            </a:r>
            <a:r>
              <a:rPr lang="en-US" b="true" sz="3000">
                <a:solidFill>
                  <a:srgbClr val="000000"/>
                </a:solidFill>
                <a:latin typeface="Open Sans Bold"/>
                <a:ea typeface="Open Sans Bold"/>
                <a:cs typeface="Open Sans Bold"/>
                <a:sym typeface="Open Sans Bold"/>
              </a:rPr>
              <a:t> changes in suicide rates per 100k people for various countries and age groups between two specific time periods</a:t>
            </a:r>
            <a:r>
              <a:rPr lang="en-US" sz="3000">
                <a:solidFill>
                  <a:srgbClr val="000000"/>
                </a:solidFill>
                <a:latin typeface="Open Sans"/>
                <a:ea typeface="Open Sans"/>
                <a:cs typeface="Open Sans"/>
                <a:sym typeface="Open Sans"/>
              </a:rPr>
              <a:t>. Each cell in the heatmap corresponds to a particular country-age group combination, and the color intensity indicates the magnitude of change in the suicide rate. </a:t>
            </a:r>
          </a:p>
          <a:p>
            <a:pPr algn="l" marL="647700" indent="-323850" lvl="1">
              <a:lnSpc>
                <a:spcPts val="4200"/>
              </a:lnSpc>
              <a:buFont typeface="Arial"/>
              <a:buChar char="•"/>
            </a:pPr>
            <a:r>
              <a:rPr lang="en-US" b="true" sz="3000">
                <a:solidFill>
                  <a:srgbClr val="000000"/>
                </a:solidFill>
                <a:latin typeface="Open Sans Bold"/>
                <a:ea typeface="Open Sans Bold"/>
                <a:cs typeface="Open Sans Bold"/>
                <a:sym typeface="Open Sans Bold"/>
              </a:rPr>
              <a:t>Red shades</a:t>
            </a:r>
            <a:r>
              <a:rPr lang="en-US" sz="3000">
                <a:solidFill>
                  <a:srgbClr val="000000"/>
                </a:solidFill>
                <a:latin typeface="Open Sans"/>
                <a:ea typeface="Open Sans"/>
                <a:cs typeface="Open Sans"/>
                <a:sym typeface="Open Sans"/>
              </a:rPr>
              <a:t> represent an </a:t>
            </a:r>
            <a:r>
              <a:rPr lang="en-US" b="true" sz="3000">
                <a:solidFill>
                  <a:srgbClr val="000000"/>
                </a:solidFill>
                <a:latin typeface="Open Sans Bold"/>
                <a:ea typeface="Open Sans Bold"/>
                <a:cs typeface="Open Sans Bold"/>
                <a:sym typeface="Open Sans Bold"/>
              </a:rPr>
              <a:t>increase</a:t>
            </a:r>
            <a:r>
              <a:rPr lang="en-US" sz="3000">
                <a:solidFill>
                  <a:srgbClr val="000000"/>
                </a:solidFill>
                <a:latin typeface="Open Sans"/>
                <a:ea typeface="Open Sans"/>
                <a:cs typeface="Open Sans"/>
                <a:sym typeface="Open Sans"/>
              </a:rPr>
              <a:t> in the suicide rate, while </a:t>
            </a:r>
            <a:r>
              <a:rPr lang="en-US" b="true" sz="3000">
                <a:solidFill>
                  <a:srgbClr val="000000"/>
                </a:solidFill>
                <a:latin typeface="Open Sans Bold"/>
                <a:ea typeface="Open Sans Bold"/>
                <a:cs typeface="Open Sans Bold"/>
                <a:sym typeface="Open Sans Bold"/>
              </a:rPr>
              <a:t>blue</a:t>
            </a:r>
            <a:r>
              <a:rPr lang="en-US" sz="3000">
                <a:solidFill>
                  <a:srgbClr val="000000"/>
                </a:solidFill>
                <a:latin typeface="Open Sans"/>
                <a:ea typeface="Open Sans"/>
                <a:cs typeface="Open Sans"/>
                <a:sym typeface="Open Sans"/>
              </a:rPr>
              <a:t> shades indicate a </a:t>
            </a:r>
            <a:r>
              <a:rPr lang="en-US" b="true" sz="3000">
                <a:solidFill>
                  <a:srgbClr val="000000"/>
                </a:solidFill>
                <a:latin typeface="Open Sans Bold"/>
                <a:ea typeface="Open Sans Bold"/>
                <a:cs typeface="Open Sans Bold"/>
                <a:sym typeface="Open Sans Bold"/>
              </a:rPr>
              <a:t>decrease</a:t>
            </a:r>
            <a:r>
              <a:rPr lang="en-US" sz="3000">
                <a:solidFill>
                  <a:srgbClr val="000000"/>
                </a:solidFill>
                <a:latin typeface="Open Sans"/>
                <a:ea typeface="Open Sans"/>
                <a:cs typeface="Open Sans"/>
                <a:sym typeface="Open Sans"/>
              </a:rPr>
              <a:t>.</a:t>
            </a:r>
          </a:p>
          <a:p>
            <a:pPr algn="l" marL="647700" indent="-323850" lvl="1">
              <a:lnSpc>
                <a:spcPts val="4200"/>
              </a:lnSpc>
              <a:buFont typeface="Arial"/>
              <a:buChar char="•"/>
            </a:pPr>
            <a:r>
              <a:rPr lang="en-US" sz="3000">
                <a:solidFill>
                  <a:srgbClr val="000000"/>
                </a:solidFill>
                <a:latin typeface="Open Sans"/>
                <a:ea typeface="Open Sans"/>
                <a:cs typeface="Open Sans"/>
                <a:sym typeface="Open Sans"/>
              </a:rPr>
              <a:t>In</a:t>
            </a:r>
            <a:r>
              <a:rPr lang="en-US" b="true" sz="3000">
                <a:solidFill>
                  <a:srgbClr val="000000"/>
                </a:solidFill>
                <a:latin typeface="Open Sans Bold"/>
                <a:ea typeface="Open Sans Bold"/>
                <a:cs typeface="Open Sans Bold"/>
                <a:sym typeface="Open Sans Bold"/>
              </a:rPr>
              <a:t> San Marino and Saint Kitts and Oman </a:t>
            </a:r>
            <a:r>
              <a:rPr lang="en-US" sz="3000">
                <a:solidFill>
                  <a:srgbClr val="000000"/>
                </a:solidFill>
                <a:latin typeface="Open Sans"/>
                <a:ea typeface="Open Sans"/>
                <a:cs typeface="Open Sans"/>
                <a:sym typeface="Open Sans"/>
              </a:rPr>
              <a:t>and (Barbuda &amp; Antigua) has</a:t>
            </a:r>
            <a:r>
              <a:rPr lang="en-US" b="true" sz="3000">
                <a:solidFill>
                  <a:srgbClr val="000000"/>
                </a:solidFill>
                <a:latin typeface="Open Sans Bold"/>
                <a:ea typeface="Open Sans Bold"/>
                <a:cs typeface="Open Sans Bold"/>
                <a:sym typeface="Open Sans Bold"/>
              </a:rPr>
              <a:t> least suicide rates </a:t>
            </a:r>
            <a:r>
              <a:rPr lang="en-US" sz="3000">
                <a:solidFill>
                  <a:srgbClr val="000000"/>
                </a:solidFill>
                <a:latin typeface="Open Sans"/>
                <a:ea typeface="Open Sans"/>
                <a:cs typeface="Open Sans"/>
                <a:sym typeface="Open Sans"/>
              </a:rPr>
              <a:t>in female at all ages.</a:t>
            </a:r>
          </a:p>
          <a:p>
            <a:pPr algn="l" marL="647700" indent="-323850" lvl="1">
              <a:lnSpc>
                <a:spcPts val="4200"/>
              </a:lnSpc>
              <a:buFont typeface="Arial"/>
              <a:buChar char="•"/>
            </a:pPr>
            <a:r>
              <a:rPr lang="en-US" b="true" sz="3000">
                <a:solidFill>
                  <a:srgbClr val="000000"/>
                </a:solidFill>
                <a:latin typeface="Open Sans Bold"/>
                <a:ea typeface="Open Sans Bold"/>
                <a:cs typeface="Open Sans Bold"/>
                <a:sym typeface="Open Sans Bold"/>
              </a:rPr>
              <a:t>Dominica </a:t>
            </a:r>
            <a:r>
              <a:rPr lang="en-US" sz="3000">
                <a:solidFill>
                  <a:srgbClr val="000000"/>
                </a:solidFill>
                <a:latin typeface="Open Sans"/>
                <a:ea typeface="Open Sans"/>
                <a:cs typeface="Open Sans"/>
                <a:sym typeface="Open Sans"/>
              </a:rPr>
              <a:t>has </a:t>
            </a:r>
            <a:r>
              <a:rPr lang="en-US" b="true" sz="3000">
                <a:solidFill>
                  <a:srgbClr val="000000"/>
                </a:solidFill>
                <a:latin typeface="Open Sans Bold"/>
                <a:ea typeface="Open Sans Bold"/>
                <a:cs typeface="Open Sans Bold"/>
                <a:sym typeface="Open Sans Bold"/>
              </a:rPr>
              <a:t>zero suicide rates </a:t>
            </a:r>
            <a:r>
              <a:rPr lang="en-US" sz="3000">
                <a:solidFill>
                  <a:srgbClr val="000000"/>
                </a:solidFill>
                <a:latin typeface="Open Sans"/>
                <a:ea typeface="Open Sans"/>
                <a:cs typeface="Open Sans"/>
                <a:sym typeface="Open Sans"/>
              </a:rPr>
              <a:t>in </a:t>
            </a:r>
            <a:r>
              <a:rPr lang="en-US" b="true" sz="3000">
                <a:solidFill>
                  <a:srgbClr val="000000"/>
                </a:solidFill>
                <a:latin typeface="Open Sans Bold"/>
                <a:ea typeface="Open Sans Bold"/>
                <a:cs typeface="Open Sans Bold"/>
                <a:sym typeface="Open Sans Bold"/>
              </a:rPr>
              <a:t>both male and female at all ages.</a:t>
            </a:r>
          </a:p>
          <a:p>
            <a:pPr algn="l" marL="647700" indent="-323850" lvl="1">
              <a:lnSpc>
                <a:spcPts val="4200"/>
              </a:lnSpc>
              <a:buFont typeface="Arial"/>
              <a:buChar char="•"/>
            </a:pPr>
            <a:r>
              <a:rPr lang="en-US" b="true" sz="3000">
                <a:solidFill>
                  <a:srgbClr val="000000"/>
                </a:solidFill>
                <a:latin typeface="Open Sans Bold"/>
                <a:ea typeface="Open Sans Bold"/>
                <a:cs typeface="Open Sans Bold"/>
                <a:sym typeface="Open Sans Bold"/>
              </a:rPr>
              <a:t>Russian Federation</a:t>
            </a:r>
            <a:r>
              <a:rPr lang="en-US" sz="3000">
                <a:solidFill>
                  <a:srgbClr val="000000"/>
                </a:solidFill>
                <a:latin typeface="Open Sans"/>
                <a:ea typeface="Open Sans"/>
                <a:cs typeface="Open Sans"/>
                <a:sym typeface="Open Sans"/>
              </a:rPr>
              <a:t> and </a:t>
            </a:r>
            <a:r>
              <a:rPr lang="en-US" b="true" sz="3000">
                <a:solidFill>
                  <a:srgbClr val="000000"/>
                </a:solidFill>
                <a:latin typeface="Open Sans Bold"/>
                <a:ea typeface="Open Sans Bold"/>
                <a:cs typeface="Open Sans Bold"/>
                <a:sym typeface="Open Sans Bold"/>
              </a:rPr>
              <a:t>United states</a:t>
            </a:r>
            <a:r>
              <a:rPr lang="en-US" sz="3000">
                <a:solidFill>
                  <a:srgbClr val="000000"/>
                </a:solidFill>
                <a:latin typeface="Open Sans"/>
                <a:ea typeface="Open Sans"/>
                <a:cs typeface="Open Sans"/>
                <a:sym typeface="Open Sans"/>
              </a:rPr>
              <a:t> and </a:t>
            </a:r>
            <a:r>
              <a:rPr lang="en-US" b="true" sz="3000">
                <a:solidFill>
                  <a:srgbClr val="000000"/>
                </a:solidFill>
                <a:latin typeface="Open Sans Bold"/>
                <a:ea typeface="Open Sans Bold"/>
                <a:cs typeface="Open Sans Bold"/>
                <a:sym typeface="Open Sans Bold"/>
              </a:rPr>
              <a:t>Korea</a:t>
            </a:r>
            <a:r>
              <a:rPr lang="en-US" sz="3000">
                <a:solidFill>
                  <a:srgbClr val="000000"/>
                </a:solidFill>
                <a:latin typeface="Open Sans"/>
                <a:ea typeface="Open Sans"/>
                <a:cs typeface="Open Sans"/>
                <a:sym typeface="Open Sans"/>
              </a:rPr>
              <a:t> and </a:t>
            </a:r>
            <a:r>
              <a:rPr lang="en-US" b="true" sz="3000">
                <a:solidFill>
                  <a:srgbClr val="000000"/>
                </a:solidFill>
                <a:latin typeface="Open Sans Bold"/>
                <a:ea typeface="Open Sans Bold"/>
                <a:cs typeface="Open Sans Bold"/>
                <a:sym typeface="Open Sans Bold"/>
              </a:rPr>
              <a:t>Japan</a:t>
            </a:r>
            <a:r>
              <a:rPr lang="en-US" sz="3000">
                <a:solidFill>
                  <a:srgbClr val="000000"/>
                </a:solidFill>
                <a:latin typeface="Open Sans"/>
                <a:ea typeface="Open Sans"/>
                <a:cs typeface="Open Sans"/>
                <a:sym typeface="Open Sans"/>
              </a:rPr>
              <a:t> have </a:t>
            </a:r>
            <a:r>
              <a:rPr lang="en-US" b="true" sz="3000">
                <a:solidFill>
                  <a:srgbClr val="000000"/>
                </a:solidFill>
                <a:latin typeface="Open Sans Bold"/>
                <a:ea typeface="Open Sans Bold"/>
                <a:cs typeface="Open Sans Bold"/>
                <a:sym typeface="Open Sans Bold"/>
              </a:rPr>
              <a:t>more suicide rates</a:t>
            </a:r>
            <a:r>
              <a:rPr lang="en-US" sz="3000">
                <a:solidFill>
                  <a:srgbClr val="000000"/>
                </a:solidFill>
                <a:latin typeface="Open Sans"/>
                <a:ea typeface="Open Sans"/>
                <a:cs typeface="Open Sans"/>
                <a:sym typeface="Open Sans"/>
              </a:rPr>
              <a:t>, but male suicide rate has slightly more than female.</a:t>
            </a:r>
          </a:p>
        </p:txBody>
      </p:sp>
      <p:sp>
        <p:nvSpPr>
          <p:cNvPr name="TextBox 3" id="3"/>
          <p:cNvSpPr txBox="true"/>
          <p:nvPr/>
        </p:nvSpPr>
        <p:spPr>
          <a:xfrm rot="0">
            <a:off x="0" y="971550"/>
            <a:ext cx="15791154" cy="514350"/>
          </a:xfrm>
          <a:prstGeom prst="rect">
            <a:avLst/>
          </a:prstGeom>
        </p:spPr>
        <p:txBody>
          <a:bodyPr anchor="t" rtlCol="false" tIns="0" lIns="0" bIns="0" rIns="0">
            <a:spAutoFit/>
          </a:bodyPr>
          <a:lstStyle/>
          <a:p>
            <a:pPr algn="ctr">
              <a:lnSpc>
                <a:spcPts val="4200"/>
              </a:lnSpc>
              <a:spcBef>
                <a:spcPct val="0"/>
              </a:spcBef>
            </a:pPr>
            <a:r>
              <a:rPr lang="en-US" b="true" sz="3000">
                <a:solidFill>
                  <a:srgbClr val="000000"/>
                </a:solidFill>
                <a:latin typeface="Open Sans Bold"/>
                <a:ea typeface="Open Sans Bold"/>
                <a:cs typeface="Open Sans Bold"/>
                <a:sym typeface="Open Sans Bold"/>
              </a:rPr>
              <a:t>Heatmap of  Total Suicides  by Country, Gender,Age Group</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sp>
        <p:nvSpPr>
          <p:cNvPr name="TextBox 2" id="2"/>
          <p:cNvSpPr txBox="true"/>
          <p:nvPr/>
        </p:nvSpPr>
        <p:spPr>
          <a:xfrm rot="0">
            <a:off x="2946389" y="1375010"/>
            <a:ext cx="4572833" cy="514350"/>
          </a:xfrm>
          <a:prstGeom prst="rect">
            <a:avLst/>
          </a:prstGeom>
        </p:spPr>
        <p:txBody>
          <a:bodyPr anchor="t" rtlCol="false" tIns="0" lIns="0" bIns="0" rIns="0">
            <a:spAutoFit/>
          </a:bodyPr>
          <a:lstStyle/>
          <a:p>
            <a:pPr algn="ctr">
              <a:lnSpc>
                <a:spcPts val="4200"/>
              </a:lnSpc>
              <a:spcBef>
                <a:spcPct val="0"/>
              </a:spcBef>
            </a:pPr>
            <a:r>
              <a:rPr lang="en-US" b="true" sz="3000">
                <a:solidFill>
                  <a:srgbClr val="000000"/>
                </a:solidFill>
                <a:latin typeface="Open Sans Bold"/>
                <a:ea typeface="Open Sans Bold"/>
                <a:cs typeface="Open Sans Bold"/>
                <a:sym typeface="Open Sans Bold"/>
              </a:rPr>
              <a:t>Avg Suicide Rate by GDP</a:t>
            </a:r>
          </a:p>
        </p:txBody>
      </p:sp>
      <p:sp>
        <p:nvSpPr>
          <p:cNvPr name="Freeform 3" id="3"/>
          <p:cNvSpPr/>
          <p:nvPr/>
        </p:nvSpPr>
        <p:spPr>
          <a:xfrm flipH="false" flipV="false" rot="0">
            <a:off x="272500" y="2279749"/>
            <a:ext cx="9351023" cy="5727501"/>
          </a:xfrm>
          <a:custGeom>
            <a:avLst/>
            <a:gdLst/>
            <a:ahLst/>
            <a:cxnLst/>
            <a:rect r="r" b="b" t="t" l="l"/>
            <a:pathLst>
              <a:path h="5727501" w="9351023">
                <a:moveTo>
                  <a:pt x="0" y="0"/>
                </a:moveTo>
                <a:lnTo>
                  <a:pt x="9351022" y="0"/>
                </a:lnTo>
                <a:lnTo>
                  <a:pt x="9351022" y="5727502"/>
                </a:lnTo>
                <a:lnTo>
                  <a:pt x="0" y="5727502"/>
                </a:lnTo>
                <a:lnTo>
                  <a:pt x="0" y="0"/>
                </a:lnTo>
                <a:close/>
              </a:path>
            </a:pathLst>
          </a:custGeom>
          <a:blipFill>
            <a:blip r:embed="rId2"/>
            <a:stretch>
              <a:fillRect l="0" t="0" r="0" b="0"/>
            </a:stretch>
          </a:blipFill>
        </p:spPr>
      </p:sp>
      <p:sp>
        <p:nvSpPr>
          <p:cNvPr name="TextBox 4" id="4"/>
          <p:cNvSpPr txBox="true"/>
          <p:nvPr/>
        </p:nvSpPr>
        <p:spPr>
          <a:xfrm rot="0">
            <a:off x="9623522" y="1603610"/>
            <a:ext cx="8664478" cy="7448550"/>
          </a:xfrm>
          <a:prstGeom prst="rect">
            <a:avLst/>
          </a:prstGeom>
        </p:spPr>
        <p:txBody>
          <a:bodyPr anchor="t" rtlCol="false" tIns="0" lIns="0" bIns="0" rIns="0">
            <a:spAutoFit/>
          </a:bodyPr>
          <a:lstStyle/>
          <a:p>
            <a:pPr algn="l" marL="647700" indent="-323850" lvl="1">
              <a:lnSpc>
                <a:spcPts val="4200"/>
              </a:lnSpc>
              <a:buFont typeface="Arial"/>
              <a:buChar char="•"/>
            </a:pPr>
            <a:r>
              <a:rPr lang="en-US" sz="3000">
                <a:solidFill>
                  <a:srgbClr val="000000"/>
                </a:solidFill>
                <a:latin typeface="Open Sans"/>
                <a:ea typeface="Open Sans"/>
                <a:cs typeface="Open Sans"/>
                <a:sym typeface="Open Sans"/>
              </a:rPr>
              <a:t>The scatter plot shows the </a:t>
            </a:r>
            <a:r>
              <a:rPr lang="en-US" b="true" sz="3000">
                <a:solidFill>
                  <a:srgbClr val="000000"/>
                </a:solidFill>
                <a:latin typeface="Open Sans Bold"/>
                <a:ea typeface="Open Sans Bold"/>
                <a:cs typeface="Open Sans Bold"/>
                <a:sym typeface="Open Sans Bold"/>
              </a:rPr>
              <a:t>relationship between the average suicide rate per 100k people and the GDP per capita for different countries</a:t>
            </a:r>
            <a:r>
              <a:rPr lang="en-US" sz="3000">
                <a:solidFill>
                  <a:srgbClr val="000000"/>
                </a:solidFill>
                <a:latin typeface="Open Sans"/>
                <a:ea typeface="Open Sans"/>
                <a:cs typeface="Open Sans"/>
                <a:sym typeface="Open Sans"/>
              </a:rPr>
              <a:t>. The size and color of the points represent the suicide rate, with larger and darker points indicating higher suicide rates. </a:t>
            </a:r>
          </a:p>
          <a:p>
            <a:pPr algn="l" marL="647700" indent="-323850" lvl="1">
              <a:lnSpc>
                <a:spcPts val="4200"/>
              </a:lnSpc>
              <a:buFont typeface="Arial"/>
              <a:buChar char="•"/>
            </a:pPr>
            <a:r>
              <a:rPr lang="en-US" sz="3000">
                <a:solidFill>
                  <a:srgbClr val="000000"/>
                </a:solidFill>
                <a:latin typeface="Open Sans"/>
                <a:ea typeface="Open Sans"/>
                <a:cs typeface="Open Sans"/>
                <a:sym typeface="Open Sans"/>
              </a:rPr>
              <a:t>There seems to be a</a:t>
            </a:r>
            <a:r>
              <a:rPr lang="en-US" b="true" sz="3000">
                <a:solidFill>
                  <a:srgbClr val="000000"/>
                </a:solidFill>
                <a:latin typeface="Open Sans Bold"/>
                <a:ea typeface="Open Sans Bold"/>
                <a:cs typeface="Open Sans Bold"/>
                <a:sym typeface="Open Sans Bold"/>
              </a:rPr>
              <a:t> negative correlation</a:t>
            </a:r>
            <a:r>
              <a:rPr lang="en-US" sz="3000">
                <a:solidFill>
                  <a:srgbClr val="000000"/>
                </a:solidFill>
                <a:latin typeface="Open Sans"/>
                <a:ea typeface="Open Sans"/>
                <a:cs typeface="Open Sans"/>
                <a:sym typeface="Open Sans"/>
              </a:rPr>
              <a:t> between the two variables, suggesting that countries with higher GDP per capita tend to have lower suicide rates. However, there is also a significant amount of variation within each GDP level, indicating that other factors besides GDP play a role in suicide rates.</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sp>
        <p:nvSpPr>
          <p:cNvPr name="TextBox 2" id="2"/>
          <p:cNvSpPr txBox="true"/>
          <p:nvPr/>
        </p:nvSpPr>
        <p:spPr>
          <a:xfrm rot="0">
            <a:off x="1710072" y="0"/>
            <a:ext cx="12842895" cy="1619250"/>
          </a:xfrm>
          <a:prstGeom prst="rect">
            <a:avLst/>
          </a:prstGeom>
        </p:spPr>
        <p:txBody>
          <a:bodyPr anchor="t" rtlCol="false" tIns="0" lIns="0" bIns="0" rIns="0">
            <a:spAutoFit/>
          </a:bodyPr>
          <a:lstStyle/>
          <a:p>
            <a:pPr algn="l" marL="0" indent="0" lvl="0">
              <a:lnSpc>
                <a:spcPts val="12780"/>
              </a:lnSpc>
            </a:pPr>
            <a:r>
              <a:rPr lang="en-US" b="true" sz="10650">
                <a:solidFill>
                  <a:srgbClr val="000000"/>
                </a:solidFill>
                <a:latin typeface="Open Sans Bold"/>
                <a:ea typeface="Open Sans Bold"/>
                <a:cs typeface="Open Sans Bold"/>
                <a:sym typeface="Open Sans Bold"/>
              </a:rPr>
              <a:t>Conclusion</a:t>
            </a:r>
          </a:p>
        </p:txBody>
      </p:sp>
      <p:sp>
        <p:nvSpPr>
          <p:cNvPr name="Freeform 3" id="3"/>
          <p:cNvSpPr/>
          <p:nvPr/>
        </p:nvSpPr>
        <p:spPr>
          <a:xfrm flipH="true" flipV="false" rot="-1570078">
            <a:off x="16198459" y="-2586469"/>
            <a:ext cx="10349643" cy="8411437"/>
          </a:xfrm>
          <a:custGeom>
            <a:avLst/>
            <a:gdLst/>
            <a:ahLst/>
            <a:cxnLst/>
            <a:rect r="r" b="b" t="t" l="l"/>
            <a:pathLst>
              <a:path h="8411437" w="10349643">
                <a:moveTo>
                  <a:pt x="10349643" y="0"/>
                </a:moveTo>
                <a:lnTo>
                  <a:pt x="0" y="0"/>
                </a:lnTo>
                <a:lnTo>
                  <a:pt x="0" y="8411438"/>
                </a:lnTo>
                <a:lnTo>
                  <a:pt x="10349643" y="8411438"/>
                </a:lnTo>
                <a:lnTo>
                  <a:pt x="10349643"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0" y="1771650"/>
            <a:ext cx="18288000" cy="8515350"/>
          </a:xfrm>
          <a:prstGeom prst="rect">
            <a:avLst/>
          </a:prstGeom>
        </p:spPr>
        <p:txBody>
          <a:bodyPr anchor="t" rtlCol="false" tIns="0" lIns="0" bIns="0" rIns="0">
            <a:spAutoFit/>
          </a:bodyPr>
          <a:lstStyle/>
          <a:p>
            <a:pPr algn="l" marL="647700" indent="-323850" lvl="1">
              <a:lnSpc>
                <a:spcPts val="4200"/>
              </a:lnSpc>
              <a:buFont typeface="Arial"/>
              <a:buChar char="•"/>
            </a:pPr>
            <a:r>
              <a:rPr lang="en-US" sz="3000">
                <a:solidFill>
                  <a:srgbClr val="000000"/>
                </a:solidFill>
                <a:latin typeface="Open Sans"/>
                <a:ea typeface="Open Sans"/>
                <a:cs typeface="Open Sans"/>
                <a:sym typeface="Open Sans"/>
              </a:rPr>
              <a:t>The</a:t>
            </a:r>
            <a:r>
              <a:rPr lang="en-US" b="true" sz="3000">
                <a:solidFill>
                  <a:srgbClr val="000000"/>
                </a:solidFill>
                <a:latin typeface="Open Sans Bold"/>
                <a:ea typeface="Open Sans Bold"/>
                <a:cs typeface="Open Sans Bold"/>
                <a:sym typeface="Open Sans Bold"/>
              </a:rPr>
              <a:t> analysis of global suicide data uncovers trends in years, gender, regions, and age groups, reflecting the complexity of suicide risk factors.</a:t>
            </a:r>
            <a:r>
              <a:rPr lang="en-US" sz="3000">
                <a:solidFill>
                  <a:srgbClr val="000000"/>
                </a:solidFill>
                <a:latin typeface="Open Sans"/>
                <a:ea typeface="Open Sans"/>
                <a:cs typeface="Open Sans"/>
                <a:sym typeface="Open Sans"/>
              </a:rPr>
              <a:t> Suicides generally</a:t>
            </a:r>
            <a:r>
              <a:rPr lang="en-US" b="true" sz="3000">
                <a:solidFill>
                  <a:srgbClr val="000000"/>
                </a:solidFill>
                <a:latin typeface="Open Sans Bold"/>
                <a:ea typeface="Open Sans Bold"/>
                <a:cs typeface="Open Sans Bold"/>
                <a:sym typeface="Open Sans Bold"/>
              </a:rPr>
              <a:t> rose from 1985</a:t>
            </a:r>
            <a:r>
              <a:rPr lang="en-US" sz="3000">
                <a:solidFill>
                  <a:srgbClr val="000000"/>
                </a:solidFill>
                <a:latin typeface="Open Sans"/>
                <a:ea typeface="Open Sans"/>
                <a:cs typeface="Open Sans"/>
                <a:sym typeface="Open Sans"/>
              </a:rPr>
              <a:t>, peaked in the mid-1990s, and then saw a decline, with </a:t>
            </a:r>
            <a:r>
              <a:rPr lang="en-US" b="true" sz="3000">
                <a:solidFill>
                  <a:srgbClr val="000000"/>
                </a:solidFill>
                <a:latin typeface="Open Sans Bold"/>
                <a:ea typeface="Open Sans Bold"/>
                <a:cs typeface="Open Sans Bold"/>
                <a:sym typeface="Open Sans Bold"/>
              </a:rPr>
              <a:t>1999 recording the</a:t>
            </a:r>
            <a:r>
              <a:rPr lang="en-US" sz="3000">
                <a:solidFill>
                  <a:srgbClr val="000000"/>
                </a:solidFill>
                <a:latin typeface="Open Sans"/>
                <a:ea typeface="Open Sans"/>
                <a:cs typeface="Open Sans"/>
                <a:sym typeface="Open Sans"/>
              </a:rPr>
              <a:t> </a:t>
            </a:r>
            <a:r>
              <a:rPr lang="en-US" b="true" sz="3000">
                <a:solidFill>
                  <a:srgbClr val="000000"/>
                </a:solidFill>
                <a:latin typeface="Open Sans Bold"/>
                <a:ea typeface="Open Sans Bold"/>
                <a:cs typeface="Open Sans Bold"/>
                <a:sym typeface="Open Sans Bold"/>
              </a:rPr>
              <a:t>highest number of cases (256,119) and 2016 the lowest (15,603).</a:t>
            </a:r>
            <a:r>
              <a:rPr lang="en-US" sz="3000">
                <a:solidFill>
                  <a:srgbClr val="000000"/>
                </a:solidFill>
                <a:latin typeface="Open Sans"/>
                <a:ea typeface="Open Sans"/>
                <a:cs typeface="Open Sans"/>
                <a:sym typeface="Open Sans"/>
              </a:rPr>
              <a:t> This trend may be influenced by evolving social conditions, mental health awareness, and prevention initiatives.</a:t>
            </a:r>
          </a:p>
          <a:p>
            <a:pPr algn="l" marL="647700" indent="-323850" lvl="1">
              <a:lnSpc>
                <a:spcPts val="4200"/>
              </a:lnSpc>
              <a:buFont typeface="Arial"/>
              <a:buChar char="•"/>
            </a:pPr>
            <a:r>
              <a:rPr lang="en-US" sz="3000">
                <a:solidFill>
                  <a:srgbClr val="000000"/>
                </a:solidFill>
                <a:latin typeface="Open Sans"/>
                <a:ea typeface="Open Sans"/>
                <a:cs typeface="Open Sans"/>
                <a:sym typeface="Open Sans"/>
              </a:rPr>
              <a:t>Gender disparities are prominent: </a:t>
            </a:r>
            <a:r>
              <a:rPr lang="en-US" b="true" sz="3000">
                <a:solidFill>
                  <a:srgbClr val="000000"/>
                </a:solidFill>
                <a:latin typeface="Open Sans Bold"/>
                <a:ea typeface="Open Sans Bold"/>
                <a:cs typeface="Open Sans Bold"/>
                <a:sym typeface="Open Sans Bold"/>
              </a:rPr>
              <a:t>men have a suicide rate of around 20 per 100,000, while for women, it’s about 5 per 100,000</a:t>
            </a:r>
            <a:r>
              <a:rPr lang="en-US" sz="3000">
                <a:solidFill>
                  <a:srgbClr val="000000"/>
                </a:solidFill>
                <a:latin typeface="Open Sans"/>
                <a:ea typeface="Open Sans"/>
                <a:cs typeface="Open Sans"/>
                <a:sym typeface="Open Sans"/>
              </a:rPr>
              <a:t>. With males accounting for over 10 million suicides compared to 3 million for females, the data suggests men might benefit from targeted interventions.</a:t>
            </a:r>
          </a:p>
          <a:p>
            <a:pPr algn="l" marL="647700" indent="-323850" lvl="1">
              <a:lnSpc>
                <a:spcPts val="4200"/>
              </a:lnSpc>
              <a:buFont typeface="Arial"/>
              <a:buChar char="•"/>
            </a:pPr>
            <a:r>
              <a:rPr lang="en-US" sz="3000">
                <a:solidFill>
                  <a:srgbClr val="000000"/>
                </a:solidFill>
                <a:latin typeface="Open Sans"/>
                <a:ea typeface="Open Sans"/>
                <a:cs typeface="Open Sans"/>
                <a:sym typeface="Open Sans"/>
              </a:rPr>
              <a:t>Country-specific data shows </a:t>
            </a:r>
            <a:r>
              <a:rPr lang="en-US" b="true" sz="3000">
                <a:solidFill>
                  <a:srgbClr val="000000"/>
                </a:solidFill>
                <a:latin typeface="Open Sans Bold"/>
                <a:ea typeface="Open Sans Bold"/>
                <a:cs typeface="Open Sans Bold"/>
                <a:sym typeface="Open Sans Bold"/>
              </a:rPr>
              <a:t>higher suicide counts in nations like Russia</a:t>
            </a:r>
            <a:r>
              <a:rPr lang="en-US" sz="3000">
                <a:solidFill>
                  <a:srgbClr val="000000"/>
                </a:solidFill>
                <a:latin typeface="Open Sans"/>
                <a:ea typeface="Open Sans"/>
                <a:cs typeface="Open Sans"/>
                <a:sym typeface="Open Sans"/>
              </a:rPr>
              <a:t>, the </a:t>
            </a:r>
            <a:r>
              <a:rPr lang="en-US" b="true" sz="3000">
                <a:solidFill>
                  <a:srgbClr val="000000"/>
                </a:solidFill>
                <a:latin typeface="Open Sans Bold"/>
                <a:ea typeface="Open Sans Bold"/>
                <a:cs typeface="Open Sans Bold"/>
                <a:sym typeface="Open Sans Bold"/>
              </a:rPr>
              <a:t>United States</a:t>
            </a:r>
            <a:r>
              <a:rPr lang="en-US" sz="3000">
                <a:solidFill>
                  <a:srgbClr val="000000"/>
                </a:solidFill>
                <a:latin typeface="Open Sans"/>
                <a:ea typeface="Open Sans"/>
                <a:cs typeface="Open Sans"/>
                <a:sym typeface="Open Sans"/>
              </a:rPr>
              <a:t>, and </a:t>
            </a:r>
            <a:r>
              <a:rPr lang="en-US" b="true" sz="3000">
                <a:solidFill>
                  <a:srgbClr val="000000"/>
                </a:solidFill>
                <a:latin typeface="Open Sans Bold"/>
                <a:ea typeface="Open Sans Bold"/>
                <a:cs typeface="Open Sans Bold"/>
                <a:sym typeface="Open Sans Bold"/>
              </a:rPr>
              <a:t>Japan</a:t>
            </a:r>
            <a:r>
              <a:rPr lang="en-US" sz="3000">
                <a:solidFill>
                  <a:srgbClr val="000000"/>
                </a:solidFill>
                <a:latin typeface="Open Sans"/>
                <a:ea typeface="Open Sans"/>
                <a:cs typeface="Open Sans"/>
                <a:sym typeface="Open Sans"/>
              </a:rPr>
              <a:t>, with regions such as </a:t>
            </a:r>
            <a:r>
              <a:rPr lang="en-US" b="true" sz="3000">
                <a:solidFill>
                  <a:srgbClr val="000000"/>
                </a:solidFill>
                <a:latin typeface="Open Sans Bold"/>
                <a:ea typeface="Open Sans Bold"/>
                <a:cs typeface="Open Sans Bold"/>
                <a:sym typeface="Open Sans Bold"/>
              </a:rPr>
              <a:t>Lithuania and Sri Lanka</a:t>
            </a:r>
            <a:r>
              <a:rPr lang="en-US" sz="3000">
                <a:solidFill>
                  <a:srgbClr val="000000"/>
                </a:solidFill>
                <a:latin typeface="Open Sans"/>
                <a:ea typeface="Open Sans"/>
                <a:cs typeface="Open Sans"/>
                <a:sym typeface="Open Sans"/>
              </a:rPr>
              <a:t> reporting some of the</a:t>
            </a:r>
            <a:r>
              <a:rPr lang="en-US" b="true" sz="3000">
                <a:solidFill>
                  <a:srgbClr val="000000"/>
                </a:solidFill>
                <a:latin typeface="Open Sans Bold"/>
                <a:ea typeface="Open Sans Bold"/>
                <a:cs typeface="Open Sans Bold"/>
                <a:sym typeface="Open Sans Bold"/>
              </a:rPr>
              <a:t> highest average suicide rates.</a:t>
            </a:r>
            <a:r>
              <a:rPr lang="en-US" sz="3000">
                <a:solidFill>
                  <a:srgbClr val="000000"/>
                </a:solidFill>
                <a:latin typeface="Open Sans"/>
                <a:ea typeface="Open Sans"/>
                <a:cs typeface="Open Sans"/>
                <a:sym typeface="Open Sans"/>
              </a:rPr>
              <a:t> Meanwhile, </a:t>
            </a:r>
            <a:r>
              <a:rPr lang="en-US" b="true" sz="3000">
                <a:solidFill>
                  <a:srgbClr val="000000"/>
                </a:solidFill>
                <a:latin typeface="Open Sans Bold"/>
                <a:ea typeface="Open Sans Bold"/>
                <a:cs typeface="Open Sans Bold"/>
                <a:sym typeface="Open Sans Bold"/>
              </a:rPr>
              <a:t>Dominica and Saint Kitts &amp; Nevis</a:t>
            </a:r>
            <a:r>
              <a:rPr lang="en-US" sz="3000">
                <a:solidFill>
                  <a:srgbClr val="000000"/>
                </a:solidFill>
                <a:latin typeface="Open Sans"/>
                <a:ea typeface="Open Sans"/>
                <a:cs typeface="Open Sans"/>
                <a:sym typeface="Open Sans"/>
              </a:rPr>
              <a:t> have low rates, potentially due to unique cultural or economic factors.</a:t>
            </a:r>
          </a:p>
          <a:p>
            <a:pPr algn="l" marL="647700" indent="-323850" lvl="1">
              <a:lnSpc>
                <a:spcPts val="4200"/>
              </a:lnSpc>
              <a:buFont typeface="Arial"/>
              <a:buChar char="•"/>
            </a:pPr>
            <a:r>
              <a:rPr lang="en-US" sz="3000">
                <a:solidFill>
                  <a:srgbClr val="000000"/>
                </a:solidFill>
                <a:latin typeface="Open Sans"/>
                <a:ea typeface="Open Sans"/>
                <a:cs typeface="Open Sans"/>
                <a:sym typeface="Open Sans"/>
              </a:rPr>
              <a:t>Age also plays a role, with the </a:t>
            </a:r>
            <a:r>
              <a:rPr lang="en-US" b="true" sz="3000">
                <a:solidFill>
                  <a:srgbClr val="000000"/>
                </a:solidFill>
                <a:latin typeface="Open Sans Bold"/>
                <a:ea typeface="Open Sans Bold"/>
                <a:cs typeface="Open Sans Bold"/>
                <a:sym typeface="Open Sans Bold"/>
              </a:rPr>
              <a:t>75+ age group having the highest rate (24 per 100,000)</a:t>
            </a:r>
            <a:r>
              <a:rPr lang="en-US" sz="3000">
                <a:solidFill>
                  <a:srgbClr val="000000"/>
                </a:solidFill>
                <a:latin typeface="Open Sans"/>
                <a:ea typeface="Open Sans"/>
                <a:cs typeface="Open Sans"/>
                <a:sym typeface="Open Sans"/>
              </a:rPr>
              <a:t>, though those aged </a:t>
            </a:r>
            <a:r>
              <a:rPr lang="en-US" b="true" sz="3000">
                <a:solidFill>
                  <a:srgbClr val="000000"/>
                </a:solidFill>
                <a:latin typeface="Open Sans Bold"/>
                <a:ea typeface="Open Sans Bold"/>
                <a:cs typeface="Open Sans Bold"/>
                <a:sym typeface="Open Sans Bold"/>
              </a:rPr>
              <a:t>35-54 record the largest total number of suicides</a:t>
            </a:r>
            <a:r>
              <a:rPr lang="en-US" sz="3000">
                <a:solidFill>
                  <a:srgbClr val="000000"/>
                </a:solidFill>
                <a:latin typeface="Open Sans"/>
                <a:ea typeface="Open Sans"/>
                <a:cs typeface="Open Sans"/>
                <a:sym typeface="Open Sans"/>
              </a:rPr>
              <a:t>. This highlights the need for tailored support for middle-aged and older adults to address their specific vulnerabilities.</a:t>
            </a:r>
          </a:p>
          <a:p>
            <a:pPr algn="l">
              <a:lnSpc>
                <a:spcPts val="4200"/>
              </a:lnSpc>
            </a:pPr>
          </a:p>
        </p:txBody>
      </p:sp>
    </p:spTree>
  </p:cSld>
  <p:clrMapOvr>
    <a:masterClrMapping/>
  </p:clrMapOvr>
</p:sld>
</file>

<file path=ppt/slides/slide27.xml><?xml version="1.0" encoding="utf-8"?>
<p:sld xmlns:p="http://schemas.openxmlformats.org/presentationml/2006/main" xmlns:a="http://schemas.openxmlformats.org/drawingml/2006/main">
  <p:cSld>
    <p:bg>
      <p:bgPr>
        <a:solidFill>
          <a:srgbClr val="F2F4F5"/>
        </a:solidFill>
      </p:bgPr>
    </p:bg>
    <p:spTree>
      <p:nvGrpSpPr>
        <p:cNvPr id="1" name=""/>
        <p:cNvGrpSpPr/>
        <p:nvPr/>
      </p:nvGrpSpPr>
      <p:grpSpPr>
        <a:xfrm>
          <a:off x="0" y="0"/>
          <a:ext cx="0" cy="0"/>
          <a:chOff x="0" y="0"/>
          <a:chExt cx="0" cy="0"/>
        </a:xfrm>
      </p:grpSpPr>
      <p:sp>
        <p:nvSpPr>
          <p:cNvPr name="TextBox 2" id="2"/>
          <p:cNvSpPr txBox="true"/>
          <p:nvPr/>
        </p:nvSpPr>
        <p:spPr>
          <a:xfrm rot="0">
            <a:off x="5988844" y="4274503"/>
            <a:ext cx="6310312" cy="1566544"/>
          </a:xfrm>
          <a:prstGeom prst="rect">
            <a:avLst/>
          </a:prstGeom>
        </p:spPr>
        <p:txBody>
          <a:bodyPr anchor="t" rtlCol="false" tIns="0" lIns="0" bIns="0" rIns="0">
            <a:spAutoFit/>
          </a:bodyPr>
          <a:lstStyle/>
          <a:p>
            <a:pPr algn="ctr">
              <a:lnSpc>
                <a:spcPts val="12880"/>
              </a:lnSpc>
            </a:pPr>
            <a:r>
              <a:rPr lang="en-US" sz="9200" b="true">
                <a:solidFill>
                  <a:srgbClr val="000000"/>
                </a:solidFill>
                <a:latin typeface="Canva Sans Bold"/>
                <a:ea typeface="Canva Sans Bold"/>
                <a:cs typeface="Canva Sans Bold"/>
                <a:sym typeface="Canva Sans Bold"/>
              </a:rPr>
              <a:t>Thank You!</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grpSp>
        <p:nvGrpSpPr>
          <p:cNvPr name="Group 2" id="2"/>
          <p:cNvGrpSpPr/>
          <p:nvPr/>
        </p:nvGrpSpPr>
        <p:grpSpPr>
          <a:xfrm rot="0">
            <a:off x="3396193" y="2617751"/>
            <a:ext cx="12741423" cy="5051498"/>
            <a:chOff x="0" y="0"/>
            <a:chExt cx="16988563" cy="6735331"/>
          </a:xfrm>
        </p:grpSpPr>
        <p:sp>
          <p:nvSpPr>
            <p:cNvPr name="TextBox 3" id="3"/>
            <p:cNvSpPr txBox="true"/>
            <p:nvPr/>
          </p:nvSpPr>
          <p:spPr>
            <a:xfrm rot="0">
              <a:off x="0" y="2526341"/>
              <a:ext cx="16988563" cy="4208990"/>
            </a:xfrm>
            <a:prstGeom prst="rect">
              <a:avLst/>
            </a:prstGeom>
          </p:spPr>
          <p:txBody>
            <a:bodyPr anchor="t" rtlCol="false" tIns="0" lIns="0" bIns="0" rIns="0">
              <a:spAutoFit/>
            </a:bodyPr>
            <a:lstStyle/>
            <a:p>
              <a:pPr algn="l">
                <a:lnSpc>
                  <a:spcPts val="2800"/>
                </a:lnSpc>
              </a:pPr>
              <a:r>
                <a:rPr lang="en-US" sz="2000" b="true">
                  <a:solidFill>
                    <a:srgbClr val="000000"/>
                  </a:solidFill>
                  <a:latin typeface="Open Sans Bold"/>
                  <a:ea typeface="Open Sans Bold"/>
                  <a:cs typeface="Open Sans Bold"/>
                  <a:sym typeface="Open Sans Bold"/>
                </a:rPr>
                <a:t> </a:t>
              </a:r>
              <a:r>
                <a:rPr lang="en-US" sz="2000">
                  <a:solidFill>
                    <a:srgbClr val="000000"/>
                  </a:solidFill>
                  <a:latin typeface="Open Sans"/>
                  <a:ea typeface="Open Sans"/>
                  <a:cs typeface="Open Sans"/>
                  <a:sym typeface="Open Sans"/>
                </a:rPr>
                <a:t>Hive is a data warehousing and SQL-like query language system built on top of Hadoop, designed to facilitate the management and analysis of large datasets stored in the Hadoop Distributed File System (HDFS). Originally developed by Facebook, Hive allows users to write queries in a language called HiveQL, which is similar to SQL, making it accessible to those familiar with traditional relational database systems.</a:t>
              </a:r>
            </a:p>
            <a:p>
              <a:pPr algn="l">
                <a:lnSpc>
                  <a:spcPts val="2800"/>
                </a:lnSpc>
              </a:pPr>
            </a:p>
            <a:p>
              <a:pPr algn="l" marL="0" indent="0" lvl="0">
                <a:lnSpc>
                  <a:spcPts val="2800"/>
                </a:lnSpc>
                <a:spcBef>
                  <a:spcPct val="0"/>
                </a:spcBef>
              </a:pPr>
              <a:r>
                <a:rPr lang="en-US" sz="2000">
                  <a:solidFill>
                    <a:srgbClr val="000000"/>
                  </a:solidFill>
                  <a:latin typeface="Open Sans"/>
                  <a:ea typeface="Open Sans"/>
                  <a:cs typeface="Open Sans"/>
                  <a:sym typeface="Open Sans"/>
                </a:rPr>
                <a:t>One of the key features of Hive is its ability to perform batch processing of large datasets efficiently, making it ideal for tasks like data summarization, querying, and analysis. Hive’s integration with the Hadoop ecosystem allows it to leverage Hadoop's scalability and fault tolerance, enabling it to process the data seamlessly. </a:t>
              </a:r>
            </a:p>
          </p:txBody>
        </p:sp>
        <p:sp>
          <p:nvSpPr>
            <p:cNvPr name="TextBox 4" id="4"/>
            <p:cNvSpPr txBox="true"/>
            <p:nvPr/>
          </p:nvSpPr>
          <p:spPr>
            <a:xfrm rot="0">
              <a:off x="0" y="152400"/>
              <a:ext cx="16988563" cy="1525702"/>
            </a:xfrm>
            <a:prstGeom prst="rect">
              <a:avLst/>
            </a:prstGeom>
          </p:spPr>
          <p:txBody>
            <a:bodyPr anchor="t" rtlCol="false" tIns="0" lIns="0" bIns="0" rIns="0">
              <a:spAutoFit/>
            </a:bodyPr>
            <a:lstStyle/>
            <a:p>
              <a:pPr algn="l" marL="0" indent="0" lvl="0">
                <a:lnSpc>
                  <a:spcPts val="8300"/>
                </a:lnSpc>
              </a:pPr>
              <a:r>
                <a:rPr lang="en-US" b="true" sz="8300">
                  <a:solidFill>
                    <a:srgbClr val="000000"/>
                  </a:solidFill>
                  <a:latin typeface="Open Sans Bold"/>
                  <a:ea typeface="Open Sans Bold"/>
                  <a:cs typeface="Open Sans Bold"/>
                  <a:sym typeface="Open Sans Bold"/>
                </a:rPr>
                <a:t>Introduction to Hive</a:t>
              </a:r>
            </a:p>
          </p:txBody>
        </p:sp>
      </p:grpSp>
      <p:sp>
        <p:nvSpPr>
          <p:cNvPr name="Freeform 5" id="5"/>
          <p:cNvSpPr/>
          <p:nvPr/>
        </p:nvSpPr>
        <p:spPr>
          <a:xfrm flipH="false" flipV="false" rot="0">
            <a:off x="1266626" y="3777249"/>
            <a:ext cx="1367991" cy="2732501"/>
          </a:xfrm>
          <a:custGeom>
            <a:avLst/>
            <a:gdLst/>
            <a:ahLst/>
            <a:cxnLst/>
            <a:rect r="r" b="b" t="t" l="l"/>
            <a:pathLst>
              <a:path h="2732501" w="1367991">
                <a:moveTo>
                  <a:pt x="0" y="0"/>
                </a:moveTo>
                <a:lnTo>
                  <a:pt x="1367991" y="0"/>
                </a:lnTo>
                <a:lnTo>
                  <a:pt x="1367991" y="2732502"/>
                </a:lnTo>
                <a:lnTo>
                  <a:pt x="0" y="273250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p:cSld>
    <p:bg>
      <p:bgPr>
        <a:solidFill>
          <a:srgbClr val="F2F4F5"/>
        </a:solidFill>
      </p:bgPr>
    </p:bg>
    <p:spTree>
      <p:nvGrpSpPr>
        <p:cNvPr id="1" name=""/>
        <p:cNvGrpSpPr/>
        <p:nvPr/>
      </p:nvGrpSpPr>
      <p:grpSpPr>
        <a:xfrm>
          <a:off x="0" y="0"/>
          <a:ext cx="0" cy="0"/>
          <a:chOff x="0" y="0"/>
          <a:chExt cx="0" cy="0"/>
        </a:xfrm>
      </p:grpSpPr>
      <p:sp>
        <p:nvSpPr>
          <p:cNvPr name="TextBox 2" id="2"/>
          <p:cNvSpPr txBox="true"/>
          <p:nvPr/>
        </p:nvSpPr>
        <p:spPr>
          <a:xfrm rot="0">
            <a:off x="2210699" y="2192684"/>
            <a:ext cx="8022194" cy="1181102"/>
          </a:xfrm>
          <a:prstGeom prst="rect">
            <a:avLst/>
          </a:prstGeom>
        </p:spPr>
        <p:txBody>
          <a:bodyPr anchor="t" rtlCol="false" tIns="0" lIns="0" bIns="0" rIns="0">
            <a:spAutoFit/>
          </a:bodyPr>
          <a:lstStyle/>
          <a:p>
            <a:pPr algn="l" marL="0" indent="0" lvl="0">
              <a:lnSpc>
                <a:spcPts val="8925"/>
              </a:lnSpc>
            </a:pPr>
            <a:r>
              <a:rPr lang="en-US" b="true" sz="8500">
                <a:solidFill>
                  <a:srgbClr val="000000"/>
                </a:solidFill>
                <a:latin typeface="Open Sans Bold"/>
                <a:ea typeface="Open Sans Bold"/>
                <a:cs typeface="Open Sans Bold"/>
                <a:sym typeface="Open Sans Bold"/>
              </a:rPr>
              <a:t>About Dataset</a:t>
            </a:r>
          </a:p>
        </p:txBody>
      </p:sp>
      <p:sp>
        <p:nvSpPr>
          <p:cNvPr name="TextBox 3" id="3"/>
          <p:cNvSpPr txBox="true"/>
          <p:nvPr/>
        </p:nvSpPr>
        <p:spPr>
          <a:xfrm rot="0">
            <a:off x="2210699" y="4719291"/>
            <a:ext cx="13866603" cy="6118225"/>
          </a:xfrm>
          <a:prstGeom prst="rect">
            <a:avLst/>
          </a:prstGeom>
        </p:spPr>
        <p:txBody>
          <a:bodyPr anchor="t" rtlCol="false" tIns="0" lIns="0" bIns="0" rIns="0">
            <a:spAutoFit/>
          </a:bodyPr>
          <a:lstStyle/>
          <a:p>
            <a:pPr algn="l">
              <a:lnSpc>
                <a:spcPts val="3499"/>
              </a:lnSpc>
            </a:pPr>
            <a:r>
              <a:rPr lang="en-US" sz="2499">
                <a:solidFill>
                  <a:srgbClr val="000000"/>
                </a:solidFill>
                <a:latin typeface="Open Sans"/>
                <a:ea typeface="Open Sans"/>
                <a:cs typeface="Open Sans"/>
                <a:sym typeface="Open Sans"/>
              </a:rPr>
              <a:t> The Global Suicide Rate dataset, sourced from Kaggle, provides a detailed snapshot of suicide statistics across diverse countries and demographics, covering 27,820 entries with data from 1985 to 2016. This dataset includes 12 columns with key demographic attributes like age, sex, and generation, allowing insights into suicide rates across various population segments and time frames.</a:t>
            </a:r>
          </a:p>
          <a:p>
            <a:pPr algn="l">
              <a:lnSpc>
                <a:spcPts val="3499"/>
              </a:lnSpc>
            </a:pPr>
          </a:p>
          <a:p>
            <a:pPr algn="l">
              <a:lnSpc>
                <a:spcPts val="3499"/>
              </a:lnSpc>
            </a:pPr>
            <a:r>
              <a:rPr lang="en-US" sz="2499">
                <a:solidFill>
                  <a:srgbClr val="000000"/>
                </a:solidFill>
                <a:latin typeface="Open Sans"/>
                <a:ea typeface="Open Sans"/>
                <a:cs typeface="Open Sans"/>
                <a:sym typeface="Open Sans"/>
              </a:rPr>
              <a:t>Each row specifies a unique group within a country for a particular year, enabling year-by-year trend analysis. Age groups are split into six ranges, from 5-14 to 75+ years, revealing how suicide rates might differ across life stages. Gender-specific data helps to examine variations in suicide rates between males and females, while generational categories, including Millennials, Generation Z, and Boomers, provide insights into how societal shifts and experiences impact mental health across generations. </a:t>
            </a:r>
          </a:p>
          <a:p>
            <a:pPr algn="l">
              <a:lnSpc>
                <a:spcPts val="3499"/>
              </a:lnSpc>
            </a:pPr>
          </a:p>
          <a:p>
            <a:pPr algn="l" marL="0" indent="0" lvl="0">
              <a:lnSpc>
                <a:spcPts val="3499"/>
              </a:lnSpc>
            </a:pPr>
          </a:p>
        </p:txBody>
      </p:sp>
      <p:sp>
        <p:nvSpPr>
          <p:cNvPr name="AutoShape 4" id="4"/>
          <p:cNvSpPr/>
          <p:nvPr/>
        </p:nvSpPr>
        <p:spPr>
          <a:xfrm>
            <a:off x="2210699" y="4069111"/>
            <a:ext cx="13844095" cy="0"/>
          </a:xfrm>
          <a:prstGeom prst="line">
            <a:avLst/>
          </a:prstGeom>
          <a:ln cap="flat" w="38100">
            <a:solidFill>
              <a:srgbClr val="000000"/>
            </a:solidFill>
            <a:prstDash val="solid"/>
            <a:headEnd type="none" len="sm" w="sm"/>
            <a:tailEnd type="none" len="sm" w="sm"/>
          </a:ln>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grpSp>
        <p:nvGrpSpPr>
          <p:cNvPr name="Group 2" id="2"/>
          <p:cNvGrpSpPr/>
          <p:nvPr/>
        </p:nvGrpSpPr>
        <p:grpSpPr>
          <a:xfrm rot="0">
            <a:off x="1591408" y="0"/>
            <a:ext cx="12842895" cy="3187181"/>
            <a:chOff x="0" y="0"/>
            <a:chExt cx="17123860" cy="4249575"/>
          </a:xfrm>
        </p:grpSpPr>
        <p:sp>
          <p:nvSpPr>
            <p:cNvPr name="TextBox 3" id="3"/>
            <p:cNvSpPr txBox="true"/>
            <p:nvPr/>
          </p:nvSpPr>
          <p:spPr>
            <a:xfrm rot="0">
              <a:off x="0" y="0"/>
              <a:ext cx="17123860" cy="2159000"/>
            </a:xfrm>
            <a:prstGeom prst="rect">
              <a:avLst/>
            </a:prstGeom>
          </p:spPr>
          <p:txBody>
            <a:bodyPr anchor="t" rtlCol="false" tIns="0" lIns="0" bIns="0" rIns="0">
              <a:spAutoFit/>
            </a:bodyPr>
            <a:lstStyle/>
            <a:p>
              <a:pPr algn="l" marL="0" indent="0" lvl="0">
                <a:lnSpc>
                  <a:spcPts val="12780"/>
                </a:lnSpc>
              </a:pPr>
              <a:r>
                <a:rPr lang="en-US" b="true" sz="10650">
                  <a:solidFill>
                    <a:srgbClr val="000000"/>
                  </a:solidFill>
                  <a:latin typeface="Open Sans Bold"/>
                  <a:ea typeface="Open Sans Bold"/>
                  <a:cs typeface="Open Sans Bold"/>
                  <a:sym typeface="Open Sans Bold"/>
                </a:rPr>
                <a:t>Analysis of data</a:t>
              </a:r>
            </a:p>
          </p:txBody>
        </p:sp>
        <p:sp>
          <p:nvSpPr>
            <p:cNvPr name="TextBox 4" id="4"/>
            <p:cNvSpPr txBox="true"/>
            <p:nvPr/>
          </p:nvSpPr>
          <p:spPr>
            <a:xfrm rot="0">
              <a:off x="0" y="3014500"/>
              <a:ext cx="17123860" cy="1235075"/>
            </a:xfrm>
            <a:prstGeom prst="rect">
              <a:avLst/>
            </a:prstGeom>
          </p:spPr>
          <p:txBody>
            <a:bodyPr anchor="t" rtlCol="false" tIns="0" lIns="0" bIns="0" rIns="0">
              <a:spAutoFit/>
            </a:bodyPr>
            <a:lstStyle/>
            <a:p>
              <a:pPr algn="l" marL="0" indent="0" lvl="0">
                <a:lnSpc>
                  <a:spcPts val="3806"/>
                </a:lnSpc>
              </a:pPr>
              <a:r>
                <a:rPr lang="en-US" sz="2718">
                  <a:solidFill>
                    <a:srgbClr val="000000"/>
                  </a:solidFill>
                  <a:latin typeface="Open Sans"/>
                  <a:ea typeface="Open Sans"/>
                  <a:cs typeface="Open Sans"/>
                  <a:sym typeface="Open Sans"/>
                </a:rPr>
                <a:t>Analyzing the data for Year versus suicide count reveals trends and patterns that can provide insights into the prevalence of suicides over time.</a:t>
              </a:r>
            </a:p>
          </p:txBody>
        </p:sp>
      </p:grpSp>
      <p:sp>
        <p:nvSpPr>
          <p:cNvPr name="Freeform 5" id="5"/>
          <p:cNvSpPr/>
          <p:nvPr/>
        </p:nvSpPr>
        <p:spPr>
          <a:xfrm flipH="true" flipV="false" rot="-1570078">
            <a:off x="13113179" y="-1847123"/>
            <a:ext cx="10349643" cy="8411437"/>
          </a:xfrm>
          <a:custGeom>
            <a:avLst/>
            <a:gdLst/>
            <a:ahLst/>
            <a:cxnLst/>
            <a:rect r="r" b="b" t="t" l="l"/>
            <a:pathLst>
              <a:path h="8411437" w="10349643">
                <a:moveTo>
                  <a:pt x="10349642" y="0"/>
                </a:moveTo>
                <a:lnTo>
                  <a:pt x="0" y="0"/>
                </a:lnTo>
                <a:lnTo>
                  <a:pt x="0" y="8411437"/>
                </a:lnTo>
                <a:lnTo>
                  <a:pt x="10349642" y="8411437"/>
                </a:lnTo>
                <a:lnTo>
                  <a:pt x="10349642"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553308" y="3884263"/>
            <a:ext cx="4267108" cy="6356958"/>
          </a:xfrm>
          <a:custGeom>
            <a:avLst/>
            <a:gdLst/>
            <a:ahLst/>
            <a:cxnLst/>
            <a:rect r="r" b="b" t="t" l="l"/>
            <a:pathLst>
              <a:path h="6356958" w="4267108">
                <a:moveTo>
                  <a:pt x="0" y="0"/>
                </a:moveTo>
                <a:lnTo>
                  <a:pt x="4267108" y="0"/>
                </a:lnTo>
                <a:lnTo>
                  <a:pt x="4267108" y="6356959"/>
                </a:lnTo>
                <a:lnTo>
                  <a:pt x="0" y="6356959"/>
                </a:lnTo>
                <a:lnTo>
                  <a:pt x="0" y="0"/>
                </a:lnTo>
                <a:close/>
              </a:path>
            </a:pathLst>
          </a:custGeom>
          <a:blipFill>
            <a:blip r:embed="rId4"/>
            <a:stretch>
              <a:fillRect l="0" t="0" r="0" b="0"/>
            </a:stretch>
          </a:blipFill>
        </p:spPr>
      </p:sp>
      <p:sp>
        <p:nvSpPr>
          <p:cNvPr name="Freeform 7" id="7"/>
          <p:cNvSpPr/>
          <p:nvPr/>
        </p:nvSpPr>
        <p:spPr>
          <a:xfrm flipH="false" flipV="false" rot="0">
            <a:off x="1591408" y="3338214"/>
            <a:ext cx="13336249" cy="393649"/>
          </a:xfrm>
          <a:custGeom>
            <a:avLst/>
            <a:gdLst/>
            <a:ahLst/>
            <a:cxnLst/>
            <a:rect r="r" b="b" t="t" l="l"/>
            <a:pathLst>
              <a:path h="393649" w="13336249">
                <a:moveTo>
                  <a:pt x="0" y="0"/>
                </a:moveTo>
                <a:lnTo>
                  <a:pt x="13336249" y="0"/>
                </a:lnTo>
                <a:lnTo>
                  <a:pt x="13336249" y="393649"/>
                </a:lnTo>
                <a:lnTo>
                  <a:pt x="0" y="393649"/>
                </a:lnTo>
                <a:lnTo>
                  <a:pt x="0" y="0"/>
                </a:lnTo>
                <a:close/>
              </a:path>
            </a:pathLst>
          </a:custGeom>
          <a:blipFill>
            <a:blip r:embed="rId5"/>
            <a:stretch>
              <a:fillRect l="0" t="-574" r="-3848" b="-574"/>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sp>
        <p:nvSpPr>
          <p:cNvPr name="TextBox 2" id="2"/>
          <p:cNvSpPr txBox="true"/>
          <p:nvPr/>
        </p:nvSpPr>
        <p:spPr>
          <a:xfrm rot="0">
            <a:off x="3124200" y="514350"/>
            <a:ext cx="12039600" cy="514350"/>
          </a:xfrm>
          <a:prstGeom prst="rect">
            <a:avLst/>
          </a:prstGeom>
        </p:spPr>
        <p:txBody>
          <a:bodyPr anchor="t" rtlCol="false" tIns="0" lIns="0" bIns="0" rIns="0">
            <a:spAutoFit/>
          </a:bodyPr>
          <a:lstStyle/>
          <a:p>
            <a:pPr algn="ctr" marL="0" indent="0" lvl="0">
              <a:lnSpc>
                <a:spcPts val="4200"/>
              </a:lnSpc>
              <a:spcBef>
                <a:spcPct val="0"/>
              </a:spcBef>
            </a:pPr>
            <a:r>
              <a:rPr lang="en-US" b="true" sz="3000">
                <a:solidFill>
                  <a:srgbClr val="000000"/>
                </a:solidFill>
                <a:latin typeface="Open Sans Bold"/>
                <a:ea typeface="Open Sans Bold"/>
                <a:cs typeface="Open Sans Bold"/>
                <a:sym typeface="Open Sans Bold"/>
              </a:rPr>
              <a:t>Gender Vs Suicides</a:t>
            </a:r>
          </a:p>
        </p:txBody>
      </p:sp>
      <p:sp>
        <p:nvSpPr>
          <p:cNvPr name="Freeform 3" id="3"/>
          <p:cNvSpPr/>
          <p:nvPr/>
        </p:nvSpPr>
        <p:spPr>
          <a:xfrm flipH="false" flipV="false" rot="0">
            <a:off x="1928054" y="3145323"/>
            <a:ext cx="14431892" cy="2312818"/>
          </a:xfrm>
          <a:custGeom>
            <a:avLst/>
            <a:gdLst/>
            <a:ahLst/>
            <a:cxnLst/>
            <a:rect r="r" b="b" t="t" l="l"/>
            <a:pathLst>
              <a:path h="2312818" w="14431892">
                <a:moveTo>
                  <a:pt x="0" y="0"/>
                </a:moveTo>
                <a:lnTo>
                  <a:pt x="14431892" y="0"/>
                </a:lnTo>
                <a:lnTo>
                  <a:pt x="14431892" y="2312818"/>
                </a:lnTo>
                <a:lnTo>
                  <a:pt x="0" y="2312818"/>
                </a:lnTo>
                <a:lnTo>
                  <a:pt x="0" y="0"/>
                </a:lnTo>
                <a:close/>
              </a:path>
            </a:pathLst>
          </a:custGeom>
          <a:blipFill>
            <a:blip r:embed="rId2"/>
            <a:stretch>
              <a:fillRect l="0" t="0" r="-12510" b="0"/>
            </a:stretch>
          </a:blipFill>
        </p:spPr>
      </p:sp>
      <p:sp>
        <p:nvSpPr>
          <p:cNvPr name="Freeform 4" id="4"/>
          <p:cNvSpPr/>
          <p:nvPr/>
        </p:nvSpPr>
        <p:spPr>
          <a:xfrm flipH="false" flipV="false" rot="0">
            <a:off x="1643632" y="1443379"/>
            <a:ext cx="15000736" cy="1282844"/>
          </a:xfrm>
          <a:custGeom>
            <a:avLst/>
            <a:gdLst/>
            <a:ahLst/>
            <a:cxnLst/>
            <a:rect r="r" b="b" t="t" l="l"/>
            <a:pathLst>
              <a:path h="1282844" w="15000736">
                <a:moveTo>
                  <a:pt x="0" y="0"/>
                </a:moveTo>
                <a:lnTo>
                  <a:pt x="15000736" y="0"/>
                </a:lnTo>
                <a:lnTo>
                  <a:pt x="15000736" y="1282844"/>
                </a:lnTo>
                <a:lnTo>
                  <a:pt x="0" y="1282844"/>
                </a:lnTo>
                <a:lnTo>
                  <a:pt x="0" y="0"/>
                </a:lnTo>
                <a:close/>
              </a:path>
            </a:pathLst>
          </a:custGeom>
          <a:blipFill>
            <a:blip r:embed="rId3"/>
            <a:stretch>
              <a:fillRect l="0" t="0" r="-12155" b="0"/>
            </a:stretch>
          </a:blipFill>
        </p:spPr>
      </p:sp>
      <p:sp>
        <p:nvSpPr>
          <p:cNvPr name="Freeform 5" id="5"/>
          <p:cNvSpPr/>
          <p:nvPr/>
        </p:nvSpPr>
        <p:spPr>
          <a:xfrm flipH="false" flipV="false" rot="0">
            <a:off x="1928054" y="6577526"/>
            <a:ext cx="14799418" cy="1009656"/>
          </a:xfrm>
          <a:custGeom>
            <a:avLst/>
            <a:gdLst/>
            <a:ahLst/>
            <a:cxnLst/>
            <a:rect r="r" b="b" t="t" l="l"/>
            <a:pathLst>
              <a:path h="1009656" w="14799418">
                <a:moveTo>
                  <a:pt x="0" y="0"/>
                </a:moveTo>
                <a:lnTo>
                  <a:pt x="14799418" y="0"/>
                </a:lnTo>
                <a:lnTo>
                  <a:pt x="14799418" y="1009656"/>
                </a:lnTo>
                <a:lnTo>
                  <a:pt x="0" y="1009656"/>
                </a:lnTo>
                <a:lnTo>
                  <a:pt x="0" y="0"/>
                </a:lnTo>
                <a:close/>
              </a:path>
            </a:pathLst>
          </a:custGeom>
          <a:blipFill>
            <a:blip r:embed="rId4"/>
            <a:stretch>
              <a:fillRect l="0" t="0" r="-18648" b="0"/>
            </a:stretch>
          </a:blipFill>
        </p:spPr>
      </p:sp>
      <p:sp>
        <p:nvSpPr>
          <p:cNvPr name="Freeform 6" id="6"/>
          <p:cNvSpPr/>
          <p:nvPr/>
        </p:nvSpPr>
        <p:spPr>
          <a:xfrm flipH="false" flipV="false" rot="0">
            <a:off x="4160583" y="7884837"/>
            <a:ext cx="8030959" cy="1589244"/>
          </a:xfrm>
          <a:custGeom>
            <a:avLst/>
            <a:gdLst/>
            <a:ahLst/>
            <a:cxnLst/>
            <a:rect r="r" b="b" t="t" l="l"/>
            <a:pathLst>
              <a:path h="1589244" w="8030959">
                <a:moveTo>
                  <a:pt x="0" y="0"/>
                </a:moveTo>
                <a:lnTo>
                  <a:pt x="8030960" y="0"/>
                </a:lnTo>
                <a:lnTo>
                  <a:pt x="8030960" y="1589245"/>
                </a:lnTo>
                <a:lnTo>
                  <a:pt x="0" y="1589245"/>
                </a:lnTo>
                <a:lnTo>
                  <a:pt x="0" y="0"/>
                </a:lnTo>
                <a:close/>
              </a:path>
            </a:pathLst>
          </a:custGeom>
          <a:blipFill>
            <a:blip r:embed="rId5"/>
            <a:stretch>
              <a:fillRect l="0" t="0" r="-24105" b="0"/>
            </a:stretch>
          </a:blipFill>
        </p:spPr>
      </p:sp>
      <p:sp>
        <p:nvSpPr>
          <p:cNvPr name="TextBox 7" id="7"/>
          <p:cNvSpPr txBox="true"/>
          <p:nvPr/>
        </p:nvSpPr>
        <p:spPr>
          <a:xfrm rot="0">
            <a:off x="5320327" y="5765520"/>
            <a:ext cx="6871216" cy="514350"/>
          </a:xfrm>
          <a:prstGeom prst="rect">
            <a:avLst/>
          </a:prstGeom>
        </p:spPr>
        <p:txBody>
          <a:bodyPr anchor="t" rtlCol="false" tIns="0" lIns="0" bIns="0" rIns="0">
            <a:spAutoFit/>
          </a:bodyPr>
          <a:lstStyle/>
          <a:p>
            <a:pPr algn="ctr">
              <a:lnSpc>
                <a:spcPts val="4200"/>
              </a:lnSpc>
              <a:spcBef>
                <a:spcPct val="0"/>
              </a:spcBef>
            </a:pPr>
            <a:r>
              <a:rPr lang="en-US" b="true" sz="3000">
                <a:solidFill>
                  <a:srgbClr val="000000"/>
                </a:solidFill>
                <a:latin typeface="Open Sans Bold"/>
                <a:ea typeface="Open Sans Bold"/>
                <a:cs typeface="Open Sans Bold"/>
                <a:sym typeface="Open Sans Bold"/>
              </a:rPr>
              <a:t>Gender Vs Avg Suicide Rate per 100k</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sp>
        <p:nvSpPr>
          <p:cNvPr name="Freeform 2" id="2"/>
          <p:cNvSpPr/>
          <p:nvPr/>
        </p:nvSpPr>
        <p:spPr>
          <a:xfrm flipH="false" flipV="false" rot="0">
            <a:off x="2136802" y="2529820"/>
            <a:ext cx="14242403" cy="1014771"/>
          </a:xfrm>
          <a:custGeom>
            <a:avLst/>
            <a:gdLst/>
            <a:ahLst/>
            <a:cxnLst/>
            <a:rect r="r" b="b" t="t" l="l"/>
            <a:pathLst>
              <a:path h="1014771" w="14242403">
                <a:moveTo>
                  <a:pt x="0" y="0"/>
                </a:moveTo>
                <a:lnTo>
                  <a:pt x="14242403" y="0"/>
                </a:lnTo>
                <a:lnTo>
                  <a:pt x="14242403" y="1014771"/>
                </a:lnTo>
                <a:lnTo>
                  <a:pt x="0" y="1014771"/>
                </a:lnTo>
                <a:lnTo>
                  <a:pt x="0" y="0"/>
                </a:lnTo>
                <a:close/>
              </a:path>
            </a:pathLst>
          </a:custGeom>
          <a:blipFill>
            <a:blip r:embed="rId2"/>
            <a:stretch>
              <a:fillRect l="0" t="0" r="0" b="0"/>
            </a:stretch>
          </a:blipFill>
        </p:spPr>
      </p:sp>
      <p:sp>
        <p:nvSpPr>
          <p:cNvPr name="Freeform 3" id="3"/>
          <p:cNvSpPr/>
          <p:nvPr/>
        </p:nvSpPr>
        <p:spPr>
          <a:xfrm flipH="false" flipV="false" rot="0">
            <a:off x="1857496" y="3821135"/>
            <a:ext cx="4526345" cy="5104395"/>
          </a:xfrm>
          <a:custGeom>
            <a:avLst/>
            <a:gdLst/>
            <a:ahLst/>
            <a:cxnLst/>
            <a:rect r="r" b="b" t="t" l="l"/>
            <a:pathLst>
              <a:path h="5104395" w="4526345">
                <a:moveTo>
                  <a:pt x="0" y="0"/>
                </a:moveTo>
                <a:lnTo>
                  <a:pt x="4526345" y="0"/>
                </a:lnTo>
                <a:lnTo>
                  <a:pt x="4526345" y="5104394"/>
                </a:lnTo>
                <a:lnTo>
                  <a:pt x="0" y="5104394"/>
                </a:lnTo>
                <a:lnTo>
                  <a:pt x="0" y="0"/>
                </a:lnTo>
                <a:close/>
              </a:path>
            </a:pathLst>
          </a:custGeom>
          <a:blipFill>
            <a:blip r:embed="rId3"/>
            <a:stretch>
              <a:fillRect l="0" t="-744" r="0" b="0"/>
            </a:stretch>
          </a:blipFill>
        </p:spPr>
      </p:sp>
      <p:sp>
        <p:nvSpPr>
          <p:cNvPr name="Freeform 4" id="4"/>
          <p:cNvSpPr/>
          <p:nvPr/>
        </p:nvSpPr>
        <p:spPr>
          <a:xfrm flipH="false" flipV="false" rot="0">
            <a:off x="7074654" y="3796630"/>
            <a:ext cx="9914634" cy="5128899"/>
          </a:xfrm>
          <a:custGeom>
            <a:avLst/>
            <a:gdLst/>
            <a:ahLst/>
            <a:cxnLst/>
            <a:rect r="r" b="b" t="t" l="l"/>
            <a:pathLst>
              <a:path h="5128899" w="9914634">
                <a:moveTo>
                  <a:pt x="0" y="0"/>
                </a:moveTo>
                <a:lnTo>
                  <a:pt x="9914634" y="0"/>
                </a:lnTo>
                <a:lnTo>
                  <a:pt x="9914634" y="5128899"/>
                </a:lnTo>
                <a:lnTo>
                  <a:pt x="0" y="5128899"/>
                </a:lnTo>
                <a:lnTo>
                  <a:pt x="0" y="0"/>
                </a:lnTo>
                <a:close/>
              </a:path>
            </a:pathLst>
          </a:custGeom>
          <a:blipFill>
            <a:blip r:embed="rId4"/>
            <a:stretch>
              <a:fillRect l="0" t="0" r="-10464" b="0"/>
            </a:stretch>
          </a:blipFill>
        </p:spPr>
      </p:sp>
      <p:sp>
        <p:nvSpPr>
          <p:cNvPr name="TextBox 5" id="5"/>
          <p:cNvSpPr txBox="true"/>
          <p:nvPr/>
        </p:nvSpPr>
        <p:spPr>
          <a:xfrm rot="0">
            <a:off x="511631" y="1449053"/>
            <a:ext cx="16458607" cy="514350"/>
          </a:xfrm>
          <a:prstGeom prst="rect">
            <a:avLst/>
          </a:prstGeom>
        </p:spPr>
        <p:txBody>
          <a:bodyPr anchor="t" rtlCol="false" tIns="0" lIns="0" bIns="0" rIns="0">
            <a:spAutoFit/>
          </a:bodyPr>
          <a:lstStyle/>
          <a:p>
            <a:pPr algn="ctr">
              <a:lnSpc>
                <a:spcPts val="4200"/>
              </a:lnSpc>
              <a:spcBef>
                <a:spcPct val="0"/>
              </a:spcBef>
            </a:pPr>
            <a:r>
              <a:rPr lang="en-US" b="true" sz="3000">
                <a:solidFill>
                  <a:srgbClr val="000000"/>
                </a:solidFill>
                <a:latin typeface="Open Sans Bold"/>
                <a:ea typeface="Open Sans Bold"/>
                <a:cs typeface="Open Sans Bold"/>
                <a:sym typeface="Open Sans Bold"/>
              </a:rPr>
              <a:t>Country Vs Suicides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sp>
        <p:nvSpPr>
          <p:cNvPr name="Freeform 2" id="2"/>
          <p:cNvSpPr/>
          <p:nvPr/>
        </p:nvSpPr>
        <p:spPr>
          <a:xfrm flipH="false" flipV="false" rot="0">
            <a:off x="1943741" y="2141156"/>
            <a:ext cx="14400517" cy="1440052"/>
          </a:xfrm>
          <a:custGeom>
            <a:avLst/>
            <a:gdLst/>
            <a:ahLst/>
            <a:cxnLst/>
            <a:rect r="r" b="b" t="t" l="l"/>
            <a:pathLst>
              <a:path h="1440052" w="14400517">
                <a:moveTo>
                  <a:pt x="0" y="0"/>
                </a:moveTo>
                <a:lnTo>
                  <a:pt x="14400518" y="0"/>
                </a:lnTo>
                <a:lnTo>
                  <a:pt x="14400518" y="1440052"/>
                </a:lnTo>
                <a:lnTo>
                  <a:pt x="0" y="1440052"/>
                </a:lnTo>
                <a:lnTo>
                  <a:pt x="0" y="0"/>
                </a:lnTo>
                <a:close/>
              </a:path>
            </a:pathLst>
          </a:custGeom>
          <a:blipFill>
            <a:blip r:embed="rId2"/>
            <a:stretch>
              <a:fillRect l="0" t="0" r="0" b="0"/>
            </a:stretch>
          </a:blipFill>
        </p:spPr>
      </p:sp>
      <p:sp>
        <p:nvSpPr>
          <p:cNvPr name="Freeform 3" id="3"/>
          <p:cNvSpPr/>
          <p:nvPr/>
        </p:nvSpPr>
        <p:spPr>
          <a:xfrm flipH="false" flipV="false" rot="0">
            <a:off x="1295157" y="3882177"/>
            <a:ext cx="7544936" cy="5509791"/>
          </a:xfrm>
          <a:custGeom>
            <a:avLst/>
            <a:gdLst/>
            <a:ahLst/>
            <a:cxnLst/>
            <a:rect r="r" b="b" t="t" l="l"/>
            <a:pathLst>
              <a:path h="5509791" w="7544936">
                <a:moveTo>
                  <a:pt x="0" y="0"/>
                </a:moveTo>
                <a:lnTo>
                  <a:pt x="7544935" y="0"/>
                </a:lnTo>
                <a:lnTo>
                  <a:pt x="7544935" y="5509791"/>
                </a:lnTo>
                <a:lnTo>
                  <a:pt x="0" y="5509791"/>
                </a:lnTo>
                <a:lnTo>
                  <a:pt x="0" y="0"/>
                </a:lnTo>
                <a:close/>
              </a:path>
            </a:pathLst>
          </a:custGeom>
          <a:blipFill>
            <a:blip r:embed="rId3"/>
            <a:stretch>
              <a:fillRect l="0" t="0" r="-16111" b="0"/>
            </a:stretch>
          </a:blipFill>
        </p:spPr>
      </p:sp>
      <p:sp>
        <p:nvSpPr>
          <p:cNvPr name="Freeform 4" id="4"/>
          <p:cNvSpPr/>
          <p:nvPr/>
        </p:nvSpPr>
        <p:spPr>
          <a:xfrm flipH="false" flipV="false" rot="0">
            <a:off x="9754993" y="3809808"/>
            <a:ext cx="6924120" cy="5654529"/>
          </a:xfrm>
          <a:custGeom>
            <a:avLst/>
            <a:gdLst/>
            <a:ahLst/>
            <a:cxnLst/>
            <a:rect r="r" b="b" t="t" l="l"/>
            <a:pathLst>
              <a:path h="5654529" w="6924120">
                <a:moveTo>
                  <a:pt x="0" y="0"/>
                </a:moveTo>
                <a:lnTo>
                  <a:pt x="6924119" y="0"/>
                </a:lnTo>
                <a:lnTo>
                  <a:pt x="6924119" y="5654529"/>
                </a:lnTo>
                <a:lnTo>
                  <a:pt x="0" y="5654529"/>
                </a:lnTo>
                <a:lnTo>
                  <a:pt x="0" y="0"/>
                </a:lnTo>
                <a:close/>
              </a:path>
            </a:pathLst>
          </a:custGeom>
          <a:blipFill>
            <a:blip r:embed="rId4"/>
            <a:stretch>
              <a:fillRect l="0" t="0" r="-10131" b="0"/>
            </a:stretch>
          </a:blipFill>
        </p:spPr>
      </p:sp>
      <p:sp>
        <p:nvSpPr>
          <p:cNvPr name="TextBox 5" id="5"/>
          <p:cNvSpPr txBox="true"/>
          <p:nvPr/>
        </p:nvSpPr>
        <p:spPr>
          <a:xfrm rot="0">
            <a:off x="1943741" y="1396703"/>
            <a:ext cx="14400517" cy="514350"/>
          </a:xfrm>
          <a:prstGeom prst="rect">
            <a:avLst/>
          </a:prstGeom>
        </p:spPr>
        <p:txBody>
          <a:bodyPr anchor="t" rtlCol="false" tIns="0" lIns="0" bIns="0" rIns="0">
            <a:spAutoFit/>
          </a:bodyPr>
          <a:lstStyle/>
          <a:p>
            <a:pPr algn="ctr">
              <a:lnSpc>
                <a:spcPts val="4200"/>
              </a:lnSpc>
              <a:spcBef>
                <a:spcPct val="0"/>
              </a:spcBef>
            </a:pPr>
            <a:r>
              <a:rPr lang="en-US" b="true" sz="3000">
                <a:solidFill>
                  <a:srgbClr val="000000"/>
                </a:solidFill>
                <a:latin typeface="Open Sans Bold"/>
                <a:ea typeface="Open Sans Bold"/>
                <a:cs typeface="Open Sans Bold"/>
                <a:sym typeface="Open Sans Bold"/>
              </a:rPr>
              <a:t>Country Vs Avg suicide Rate</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sp>
        <p:nvSpPr>
          <p:cNvPr name="Freeform 2" id="2"/>
          <p:cNvSpPr/>
          <p:nvPr/>
        </p:nvSpPr>
        <p:spPr>
          <a:xfrm flipH="false" flipV="false" rot="0">
            <a:off x="522228" y="2022974"/>
            <a:ext cx="17243543" cy="754405"/>
          </a:xfrm>
          <a:custGeom>
            <a:avLst/>
            <a:gdLst/>
            <a:ahLst/>
            <a:cxnLst/>
            <a:rect r="r" b="b" t="t" l="l"/>
            <a:pathLst>
              <a:path h="754405" w="17243543">
                <a:moveTo>
                  <a:pt x="0" y="0"/>
                </a:moveTo>
                <a:lnTo>
                  <a:pt x="17243544" y="0"/>
                </a:lnTo>
                <a:lnTo>
                  <a:pt x="17243544" y="754405"/>
                </a:lnTo>
                <a:lnTo>
                  <a:pt x="0" y="754405"/>
                </a:lnTo>
                <a:lnTo>
                  <a:pt x="0" y="0"/>
                </a:lnTo>
                <a:close/>
              </a:path>
            </a:pathLst>
          </a:custGeom>
          <a:blipFill>
            <a:blip r:embed="rId2"/>
            <a:stretch>
              <a:fillRect l="0" t="0" r="0" b="0"/>
            </a:stretch>
          </a:blipFill>
        </p:spPr>
      </p:sp>
      <p:sp>
        <p:nvSpPr>
          <p:cNvPr name="Freeform 3" id="3"/>
          <p:cNvSpPr/>
          <p:nvPr/>
        </p:nvSpPr>
        <p:spPr>
          <a:xfrm flipH="false" flipV="false" rot="0">
            <a:off x="2167714" y="3243803"/>
            <a:ext cx="13952572" cy="2986095"/>
          </a:xfrm>
          <a:custGeom>
            <a:avLst/>
            <a:gdLst/>
            <a:ahLst/>
            <a:cxnLst/>
            <a:rect r="r" b="b" t="t" l="l"/>
            <a:pathLst>
              <a:path h="2986095" w="13952572">
                <a:moveTo>
                  <a:pt x="0" y="0"/>
                </a:moveTo>
                <a:lnTo>
                  <a:pt x="13952572" y="0"/>
                </a:lnTo>
                <a:lnTo>
                  <a:pt x="13952572" y="2986095"/>
                </a:lnTo>
                <a:lnTo>
                  <a:pt x="0" y="2986095"/>
                </a:lnTo>
                <a:lnTo>
                  <a:pt x="0" y="0"/>
                </a:lnTo>
                <a:close/>
              </a:path>
            </a:pathLst>
          </a:custGeom>
          <a:blipFill>
            <a:blip r:embed="rId3"/>
            <a:stretch>
              <a:fillRect l="0" t="0" r="0" b="0"/>
            </a:stretch>
          </a:blipFill>
        </p:spPr>
      </p:sp>
      <p:sp>
        <p:nvSpPr>
          <p:cNvPr name="TextBox 4" id="4"/>
          <p:cNvSpPr txBox="true"/>
          <p:nvPr/>
        </p:nvSpPr>
        <p:spPr>
          <a:xfrm rot="0">
            <a:off x="6699434" y="1041899"/>
            <a:ext cx="3949780" cy="514350"/>
          </a:xfrm>
          <a:prstGeom prst="rect">
            <a:avLst/>
          </a:prstGeom>
        </p:spPr>
        <p:txBody>
          <a:bodyPr anchor="t" rtlCol="false" tIns="0" lIns="0" bIns="0" rIns="0">
            <a:spAutoFit/>
          </a:bodyPr>
          <a:lstStyle/>
          <a:p>
            <a:pPr algn="ctr">
              <a:lnSpc>
                <a:spcPts val="4200"/>
              </a:lnSpc>
              <a:spcBef>
                <a:spcPct val="0"/>
              </a:spcBef>
            </a:pPr>
            <a:r>
              <a:rPr lang="en-US" b="true" sz="3000">
                <a:solidFill>
                  <a:srgbClr val="000000"/>
                </a:solidFill>
                <a:latin typeface="Open Sans Bold"/>
                <a:ea typeface="Open Sans Bold"/>
                <a:cs typeface="Open Sans Bold"/>
                <a:sym typeface="Open Sans Bold"/>
              </a:rPr>
              <a:t>Age Vs Total Suicides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DAGVfJDzCNI</dc:identifier>
  <dcterms:modified xsi:type="dcterms:W3CDTF">2011-08-01T06:04:30Z</dcterms:modified>
  <cp:revision>1</cp:revision>
  <dc:title>Global Suicide</dc:title>
</cp:coreProperties>
</file>